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1"/>
  </p:notesMasterIdLst>
  <p:sldIdLst>
    <p:sldId id="256" r:id="rId2"/>
    <p:sldId id="493" r:id="rId3"/>
    <p:sldId id="495" r:id="rId4"/>
    <p:sldId id="520" r:id="rId5"/>
    <p:sldId id="494" r:id="rId6"/>
    <p:sldId id="521" r:id="rId7"/>
    <p:sldId id="389" r:id="rId8"/>
    <p:sldId id="515" r:id="rId9"/>
    <p:sldId id="487" r:id="rId10"/>
    <p:sldId id="392" r:id="rId11"/>
    <p:sldId id="424" r:id="rId12"/>
    <p:sldId id="499" r:id="rId13"/>
    <p:sldId id="431" r:id="rId14"/>
    <p:sldId id="331" r:id="rId15"/>
    <p:sldId id="473" r:id="rId16"/>
    <p:sldId id="486" r:id="rId17"/>
    <p:sldId id="500" r:id="rId18"/>
    <p:sldId id="391" r:id="rId19"/>
    <p:sldId id="468" r:id="rId20"/>
    <p:sldId id="503" r:id="rId21"/>
    <p:sldId id="469" r:id="rId22"/>
    <p:sldId id="461" r:id="rId23"/>
    <p:sldId id="506" r:id="rId24"/>
    <p:sldId id="502" r:id="rId25"/>
    <p:sldId id="504" r:id="rId26"/>
    <p:sldId id="498" r:id="rId27"/>
    <p:sldId id="507" r:id="rId28"/>
    <p:sldId id="508" r:id="rId29"/>
    <p:sldId id="509" r:id="rId30"/>
    <p:sldId id="510" r:id="rId31"/>
    <p:sldId id="511" r:id="rId32"/>
    <p:sldId id="512" r:id="rId33"/>
    <p:sldId id="513" r:id="rId34"/>
    <p:sldId id="491" r:id="rId35"/>
    <p:sldId id="514" r:id="rId36"/>
    <p:sldId id="516" r:id="rId37"/>
    <p:sldId id="286" r:id="rId38"/>
    <p:sldId id="517" r:id="rId39"/>
    <p:sldId id="38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C9A76D1-FD30-7416-DD14-60C8D2F55480}" name="mezzinis@student.ubc.ca" initials="" userId="S::mezzinis@student.ubc.ca::90294d8f-36e5-4373-8ba0-206183d3c3c1" providerId="AD"/>
  <p188:author id="{577ACBD5-746E-0599-4EAD-2CFB9BDB328B}" name="Stefano Mezzini" initials="SM" userId="b90dc910abf00f97"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C9001D"/>
    <a:srgbClr val="0571B0"/>
    <a:srgbClr val="762A83"/>
    <a:srgbClr val="1B7837"/>
    <a:srgbClr val="92D050"/>
    <a:srgbClr val="4477AA"/>
    <a:srgbClr val="A6A6A6"/>
    <a:srgbClr val="D0CECE"/>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5" autoAdjust="0"/>
    <p:restoredTop sz="87241" autoAdjust="0"/>
  </p:normalViewPr>
  <p:slideViewPr>
    <p:cSldViewPr snapToGrid="0" showGuides="1">
      <p:cViewPr varScale="1">
        <p:scale>
          <a:sx n="89" d="100"/>
          <a:sy n="89" d="100"/>
        </p:scale>
        <p:origin x="566" y="51"/>
      </p:cViewPr>
      <p:guideLst>
        <p:guide orient="horz" pos="2160"/>
        <p:guide pos="3840"/>
      </p:guideLst>
    </p:cSldViewPr>
  </p:slideViewPr>
  <p:outlineViewPr>
    <p:cViewPr>
      <p:scale>
        <a:sx n="33" d="100"/>
        <a:sy n="33" d="100"/>
      </p:scale>
      <p:origin x="0" y="-11046"/>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1" d="100"/>
          <a:sy n="91" d="100"/>
        </p:scale>
        <p:origin x="3750" y="6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8/10/relationships/authors" Target="authors.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834979-ADC5-4005-BF41-59064C04AD99}" type="datetimeFigureOut">
              <a:rPr lang="en-CA" smtClean="0"/>
              <a:t>2025-09-26</a:t>
            </a:fld>
            <a:endParaRPr lang="en-C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ABB33A-8DEA-47D0-8327-8AA1D94CACC1}" type="slidenum">
              <a:rPr lang="en-CA" smtClean="0"/>
              <a:t>‹#›</a:t>
            </a:fld>
            <a:endParaRPr lang="en-CA" dirty="0"/>
          </a:p>
        </p:txBody>
      </p:sp>
    </p:spTree>
    <p:extLst>
      <p:ext uri="{BB962C8B-B14F-4D97-AF65-F5344CB8AC3E}">
        <p14:creationId xmlns:p14="http://schemas.microsoft.com/office/powerpoint/2010/main" val="13222877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0BABB33A-8DEA-47D0-8327-8AA1D94CACC1}" type="slidenum">
              <a:rPr lang="en-CA" smtClean="0"/>
              <a:t>1</a:t>
            </a:fld>
            <a:endParaRPr lang="en-CA" dirty="0"/>
          </a:p>
        </p:txBody>
      </p:sp>
    </p:spTree>
    <p:extLst>
      <p:ext uri="{BB962C8B-B14F-4D97-AF65-F5344CB8AC3E}">
        <p14:creationId xmlns:p14="http://schemas.microsoft.com/office/powerpoint/2010/main" val="1439553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figure, we can see how temperature affected boreal caribou’s habitat selection, with purple areas indicating avoidance and green indicating attraction.</a:t>
            </a:r>
          </a:p>
          <a:p>
            <a:r>
              <a:rPr lang="en-US" dirty="0"/>
              <a:t>As temperatures warmed, caribou shifted to less forested areas and were more likely to move up </a:t>
            </a:r>
            <a:r>
              <a:rPr lang="en-US" dirty="0" err="1"/>
              <a:t>elevationally</a:t>
            </a:r>
            <a:r>
              <a:rPr lang="en-US" dirty="0"/>
              <a:t> or away from water.</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20</a:t>
            </a:fld>
            <a:endParaRPr lang="en-CA" dirty="0"/>
          </a:p>
        </p:txBody>
      </p:sp>
    </p:spTree>
    <p:extLst>
      <p:ext uri="{BB962C8B-B14F-4D97-AF65-F5344CB8AC3E}">
        <p14:creationId xmlns:p14="http://schemas.microsoft.com/office/powerpoint/2010/main" val="2175085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apply these estimated effects to the caribou’s current range, we can see that, indeed, their habitat selection for their current range is strongest near 0 degrees (in the middle panel), and it is weaker at colder or hotter temperatures.</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21</a:t>
            </a:fld>
            <a:endParaRPr lang="en-CA" dirty="0"/>
          </a:p>
        </p:txBody>
      </p:sp>
    </p:spTree>
    <p:extLst>
      <p:ext uri="{BB962C8B-B14F-4D97-AF65-F5344CB8AC3E}">
        <p14:creationId xmlns:p14="http://schemas.microsoft.com/office/powerpoint/2010/main" val="3837221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again, projections of future selection strength did not show much change over the decades, and there are no substantial differences across scenarios. This is likely in part because of the weaker selection at extreme temperatures, since yearly averages do not show the seasonal variation in habitat selection. Still, something interesting appears if we focus specifically on the predictions for 2100.</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22</a:t>
            </a:fld>
            <a:endParaRPr lang="en-CA" dirty="0"/>
          </a:p>
        </p:txBody>
      </p:sp>
    </p:spTree>
    <p:extLst>
      <p:ext uri="{BB962C8B-B14F-4D97-AF65-F5344CB8AC3E}">
        <p14:creationId xmlns:p14="http://schemas.microsoft.com/office/powerpoint/2010/main" val="7440943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worse scenarios, we see not only a decrease in average selection strength, but also a widening of the distribution. This suggests that caribou may be forced to traverse patches they would generally avoid as they travel to high-selection patches, or that they may face stronger seasonal fluctuations in habitat selection.</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23</a:t>
            </a:fld>
            <a:endParaRPr lang="en-CA" dirty="0"/>
          </a:p>
        </p:txBody>
      </p:sp>
    </p:spTree>
    <p:extLst>
      <p:ext uri="{BB962C8B-B14F-4D97-AF65-F5344CB8AC3E}">
        <p14:creationId xmlns:p14="http://schemas.microsoft.com/office/powerpoint/2010/main" val="2757671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looked at how resources, phenology, and temperature impact boreal caribou’s movement behavior. However, their movement also depends on that of their predators, which, in turn, also depends on temperature.</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24</a:t>
            </a:fld>
            <a:endParaRPr lang="en-CA" dirty="0"/>
          </a:p>
        </p:txBody>
      </p:sp>
    </p:spTree>
    <p:extLst>
      <p:ext uri="{BB962C8B-B14F-4D97-AF65-F5344CB8AC3E}">
        <p14:creationId xmlns:p14="http://schemas.microsoft.com/office/powerpoint/2010/main" val="3562667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I did not look at predator-prey interactions specifically, we can look at how temperature affected boreal wolves’ movement behavior to start formulating some </a:t>
            </a:r>
            <a:r>
              <a:rPr lang="en-US" dirty="0" err="1"/>
              <a:t>some</a:t>
            </a:r>
            <a:r>
              <a:rPr lang="en-US" dirty="0"/>
              <a:t> hypotheses.</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25</a:t>
            </a:fld>
            <a:endParaRPr lang="en-CA" dirty="0"/>
          </a:p>
        </p:txBody>
      </p:sp>
    </p:spTree>
    <p:extLst>
      <p:ext uri="{BB962C8B-B14F-4D97-AF65-F5344CB8AC3E}">
        <p14:creationId xmlns:p14="http://schemas.microsoft.com/office/powerpoint/2010/main" val="19663887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wolves adapted their movement rates to temperature similarly to caribou. Generally, they moved the least between 0 and 20 degrees and more above 20 degrees, except on hot summer days.</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26</a:t>
            </a:fld>
            <a:endParaRPr lang="en-CA" dirty="0"/>
          </a:p>
        </p:txBody>
      </p:sp>
    </p:spTree>
    <p:extLst>
      <p:ext uri="{BB962C8B-B14F-4D97-AF65-F5344CB8AC3E}">
        <p14:creationId xmlns:p14="http://schemas.microsoft.com/office/powerpoint/2010/main" val="33541323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with caribou, selection was highest near 0 degrees and lowest at cold or hot temperatures. However, unlike caribou, wolves showed a strong selection for water, particularly at or below 0 degrees.</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27</a:t>
            </a:fld>
            <a:endParaRPr lang="en-CA" dirty="0"/>
          </a:p>
        </p:txBody>
      </p:sp>
    </p:spTree>
    <p:extLst>
      <p:ext uri="{BB962C8B-B14F-4D97-AF65-F5344CB8AC3E}">
        <p14:creationId xmlns:p14="http://schemas.microsoft.com/office/powerpoint/2010/main" val="1815226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compare the two figures, we can clearly see that both species occur in similar ranges, but caribou tend to avoid the river system where wolves spend a large amount of their time. </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28</a:t>
            </a:fld>
            <a:endParaRPr lang="en-CA" dirty="0"/>
          </a:p>
        </p:txBody>
      </p:sp>
    </p:spTree>
    <p:extLst>
      <p:ext uri="{BB962C8B-B14F-4D97-AF65-F5344CB8AC3E}">
        <p14:creationId xmlns:p14="http://schemas.microsoft.com/office/powerpoint/2010/main" val="704451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Amiskwaciy Wâskahikan: </a:t>
            </a:r>
          </a:p>
          <a:p>
            <a:pPr lvl="1"/>
            <a:r>
              <a:rPr lang="en-US" dirty="0"/>
              <a:t>Nehiyawak: https://youtu.be/mjTFh_AnYmY?si=aHFz0t2AFfP71XbN&amp;t=13</a:t>
            </a:r>
          </a:p>
          <a:p>
            <a:pPr lvl="1"/>
            <a:r>
              <a:rPr lang="en-US" dirty="0"/>
              <a:t>Stoney Nakoda are also called Ĩyãħé Nakón mąkóce, but I couldn’t find a clear pronunciation of the name</a:t>
            </a:r>
          </a:p>
          <a:p>
            <a:pPr lvl="1"/>
            <a:r>
              <a:rPr lang="en-US" dirty="0"/>
              <a:t>Niitsítpi: /nit’si’tpi/ https://youtu.be/A0e6I6wKi9Q?si=pHiNdlrHEurcllrJ&amp;t=16</a:t>
            </a:r>
          </a:p>
          <a:p>
            <a:pPr lvl="1"/>
            <a:r>
              <a:rPr lang="en-US" dirty="0"/>
              <a:t>Tsuut’ina: /tsuu-t</a:t>
            </a:r>
            <a:r>
              <a:rPr lang="it-IT" dirty="0"/>
              <a:t>è</a:t>
            </a:r>
            <a:r>
              <a:rPr lang="en-US" dirty="0"/>
              <a:t>na/ https://youtu.be/iuoUF0n90iU?si=MlgeoB0_fII3lBVA&amp;t=17</a:t>
            </a:r>
          </a:p>
          <a:p>
            <a:pPr lvl="1"/>
            <a:r>
              <a:rPr lang="en-US" dirty="0"/>
              <a:t>Michif: https://youtu.be/NxwL20Kf0YA?si=kAZ4o-otCz1-ju2B&amp;t=245</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3</a:t>
            </a:fld>
            <a:endParaRPr lang="en-CA" dirty="0"/>
          </a:p>
        </p:txBody>
      </p:sp>
    </p:spTree>
    <p:extLst>
      <p:ext uri="{BB962C8B-B14F-4D97-AF65-F5344CB8AC3E}">
        <p14:creationId xmlns:p14="http://schemas.microsoft.com/office/powerpoint/2010/main" val="4214664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highlight is 1985-2025: 40 years</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7</a:t>
            </a:fld>
            <a:endParaRPr lang="en-CA" dirty="0"/>
          </a:p>
        </p:txBody>
      </p:sp>
    </p:spTree>
    <p:extLst>
      <p:ext uri="{BB962C8B-B14F-4D97-AF65-F5344CB8AC3E}">
        <p14:creationId xmlns:p14="http://schemas.microsoft.com/office/powerpoint/2010/main" val="3292875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temperatures are high, mammals will often reduce their movement rates and search for thermal </a:t>
            </a:r>
            <a:r>
              <a:rPr lang="en-US" dirty="0" err="1"/>
              <a:t>regufia</a:t>
            </a:r>
            <a:r>
              <a:rPr lang="en-US" dirty="0"/>
              <a:t>, areas that are buffered from heat and provide protection from the extremes.</a:t>
            </a:r>
          </a:p>
          <a:p>
            <a:endParaRPr lang="en-US" dirty="0"/>
          </a:p>
          <a:p>
            <a:r>
              <a:rPr lang="en-US" dirty="0"/>
              <a:t>However, mammals’ movement behavior also depends on a series of other drivers, such as…</a:t>
            </a:r>
          </a:p>
          <a:p>
            <a:endParaRPr lang="en-US" dirty="0"/>
          </a:p>
          <a:p>
            <a:r>
              <a:rPr lang="en-US" dirty="0"/>
              <a:t>Temperature, in turn, affects each of these drivers, so it is important to disentangle each of these effects carefully.</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9</a:t>
            </a:fld>
            <a:endParaRPr lang="en-CA" dirty="0"/>
          </a:p>
        </p:txBody>
      </p:sp>
    </p:spTree>
    <p:extLst>
      <p:ext uri="{BB962C8B-B14F-4D97-AF65-F5344CB8AC3E}">
        <p14:creationId xmlns:p14="http://schemas.microsoft.com/office/powerpoint/2010/main" val="2345598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focused on western Canada in part due to its variety of habitats and wide range in elevation.</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11</a:t>
            </a:fld>
            <a:endParaRPr lang="en-CA" dirty="0"/>
          </a:p>
        </p:txBody>
      </p:sp>
    </p:spTree>
    <p:extLst>
      <p:ext uri="{BB962C8B-B14F-4D97-AF65-F5344CB8AC3E}">
        <p14:creationId xmlns:p14="http://schemas.microsoft.com/office/powerpoint/2010/main" val="2100642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dataset included 1.5 M GPS locations across 6 mammal species and two different caribou ecotypes.</a:t>
            </a:r>
          </a:p>
          <a:p>
            <a:endParaRPr lang="en-US" dirty="0"/>
          </a:p>
          <a:p>
            <a:r>
              <a:rPr lang="en-US" dirty="0"/>
              <a:t>Specifically, we had data from boreal caribou and wolves, southern mountain caribou, grizzly bears, elk, cougars, and mountain goats from Cathedral Park.</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12</a:t>
            </a:fld>
            <a:endParaRPr lang="en-CA" dirty="0"/>
          </a:p>
        </p:txBody>
      </p:sp>
    </p:spTree>
    <p:extLst>
      <p:ext uri="{BB962C8B-B14F-4D97-AF65-F5344CB8AC3E}">
        <p14:creationId xmlns:p14="http://schemas.microsoft.com/office/powerpoint/2010/main" val="3804792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two figures show how boreal caribou altered their movement phenology in response to temperature. Red areas indicate less movement, while green areas indicate more movement. Panel A shows caribou’s relative change in distance traveled throughout the day, while panel B shows changes throughout the year. In panel A, we can see that caribou moved the least when temperatures were between -10 and 20 degrees, and they moved about 4 times as much when temperatures were above 20 degrees or below minus 20 degrees. Seasonally, caribou moved the least on COLD winter and spring days and on HOT summer days. They moved the most in fall and on warm winter or spring days.</a:t>
            </a:r>
          </a:p>
          <a:p>
            <a:endParaRPr lang="en-US" dirty="0"/>
          </a:p>
          <a:p>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15</a:t>
            </a:fld>
            <a:endParaRPr lang="en-CA" dirty="0"/>
          </a:p>
        </p:txBody>
      </p:sp>
    </p:spTree>
    <p:extLst>
      <p:ext uri="{BB962C8B-B14F-4D97-AF65-F5344CB8AC3E}">
        <p14:creationId xmlns:p14="http://schemas.microsoft.com/office/powerpoint/2010/main" val="1217853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used these estimates to project how boreal caribou will move under different climate change scenarios, but there was no appreciable difference across scenarios. The projected changes under the best-case scenario, in blue, are indistinguishable from those under the worst-case scenario, in red.</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16</a:t>
            </a:fld>
            <a:endParaRPr lang="en-CA" dirty="0"/>
          </a:p>
        </p:txBody>
      </p:sp>
    </p:spTree>
    <p:extLst>
      <p:ext uri="{BB962C8B-B14F-4D97-AF65-F5344CB8AC3E}">
        <p14:creationId xmlns:p14="http://schemas.microsoft.com/office/powerpoint/2010/main" val="877821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 projections did not account for daily cycles, and the seasonal trends likely canceled out since heat caused caribou to move less in summer and more in other seasons.</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17</a:t>
            </a:fld>
            <a:endParaRPr lang="en-CA" dirty="0"/>
          </a:p>
        </p:txBody>
      </p:sp>
    </p:spTree>
    <p:extLst>
      <p:ext uri="{BB962C8B-B14F-4D97-AF65-F5344CB8AC3E}">
        <p14:creationId xmlns:p14="http://schemas.microsoft.com/office/powerpoint/2010/main" val="2468661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D054-95E6-4F6E-AA26-4ABD3627C48D}"/>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57B81B66-BE12-42D2-9657-F3755446C3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3E348FDD-960D-4F6A-B827-8ACB4C683E10}"/>
              </a:ext>
            </a:extLst>
          </p:cNvPr>
          <p:cNvSpPr>
            <a:spLocks noGrp="1"/>
          </p:cNvSpPr>
          <p:nvPr>
            <p:ph type="dt" sz="half" idx="10"/>
          </p:nvPr>
        </p:nvSpPr>
        <p:spPr/>
        <p:txBody>
          <a:bodyPr/>
          <a:lstStyle/>
          <a:p>
            <a:fld id="{47F6A881-0DA4-4B12-8584-044839CF2490}" type="datetime1">
              <a:rPr lang="en-CA" smtClean="0"/>
              <a:t>2025-09-26</a:t>
            </a:fld>
            <a:endParaRPr lang="en-CA" dirty="0"/>
          </a:p>
        </p:txBody>
      </p:sp>
      <p:sp>
        <p:nvSpPr>
          <p:cNvPr id="5" name="Footer Placeholder 4">
            <a:extLst>
              <a:ext uri="{FF2B5EF4-FFF2-40B4-BE49-F238E27FC236}">
                <a16:creationId xmlns:a16="http://schemas.microsoft.com/office/drawing/2014/main" id="{F20DDBE7-5CA8-4453-8B78-B02C3B6C2966}"/>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1C78C4B2-0253-4B81-8549-FFB57CF86A6A}"/>
              </a:ext>
            </a:extLst>
          </p:cNvPr>
          <p:cNvSpPr>
            <a:spLocks noGrp="1"/>
          </p:cNvSpPr>
          <p:nvPr>
            <p:ph type="sldNum" sz="quarter" idx="12"/>
          </p:nvPr>
        </p:nvSpPr>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2709926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DE21405-5586-4865-AB4A-86522EA22D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10423BE-F904-4820-AEDD-0A7128F6C336}"/>
              </a:ext>
            </a:extLst>
          </p:cNvPr>
          <p:cNvSpPr>
            <a:spLocks noGrp="1"/>
          </p:cNvSpPr>
          <p:nvPr>
            <p:ph type="dt" sz="half" idx="10"/>
          </p:nvPr>
        </p:nvSpPr>
        <p:spPr/>
        <p:txBody>
          <a:bodyPr/>
          <a:lstStyle/>
          <a:p>
            <a:fld id="{3009FAEE-F1CC-4EC0-829A-92BB3233FC91}" type="datetime1">
              <a:rPr lang="en-CA" smtClean="0"/>
              <a:t>2025-09-26</a:t>
            </a:fld>
            <a:endParaRPr lang="en-CA" dirty="0"/>
          </a:p>
        </p:txBody>
      </p:sp>
      <p:sp>
        <p:nvSpPr>
          <p:cNvPr id="5" name="Footer Placeholder 4">
            <a:extLst>
              <a:ext uri="{FF2B5EF4-FFF2-40B4-BE49-F238E27FC236}">
                <a16:creationId xmlns:a16="http://schemas.microsoft.com/office/drawing/2014/main" id="{246703C5-ACFD-47BF-A82F-028079F3A6B2}"/>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B2C8EEEC-87D9-4DFA-A61F-FA41401D939B}"/>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23737852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28F179-8AB2-4577-A2AC-2656F82A5FE0}"/>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82756DE1-5614-49F0-B061-3EE3806A98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9C6E6BC-0609-435D-9E4B-242BCE5AE1E3}"/>
              </a:ext>
            </a:extLst>
          </p:cNvPr>
          <p:cNvSpPr>
            <a:spLocks noGrp="1"/>
          </p:cNvSpPr>
          <p:nvPr>
            <p:ph type="dt" sz="half" idx="10"/>
          </p:nvPr>
        </p:nvSpPr>
        <p:spPr/>
        <p:txBody>
          <a:bodyPr/>
          <a:lstStyle/>
          <a:p>
            <a:fld id="{9F916A10-5ECF-44F3-957F-EB17787E5D38}" type="datetime1">
              <a:rPr lang="en-CA" smtClean="0"/>
              <a:t>2025-09-26</a:t>
            </a:fld>
            <a:endParaRPr lang="en-CA" dirty="0"/>
          </a:p>
        </p:txBody>
      </p:sp>
      <p:sp>
        <p:nvSpPr>
          <p:cNvPr id="5" name="Footer Placeholder 4">
            <a:extLst>
              <a:ext uri="{FF2B5EF4-FFF2-40B4-BE49-F238E27FC236}">
                <a16:creationId xmlns:a16="http://schemas.microsoft.com/office/drawing/2014/main" id="{68866D14-2EEC-4D62-96C2-98E9ADF49B7C}"/>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C094EE05-5F6D-448C-A880-56DC3135AAD4}"/>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288347974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7C15B3-FECB-4982-B46E-1A0FB5D4B0B8}" type="datetime1">
              <a:rPr lang="en-CA" smtClean="0"/>
              <a:t>2025-09-26</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7" name="Slide Number Placeholder 5">
            <a:extLst>
              <a:ext uri="{FF2B5EF4-FFF2-40B4-BE49-F238E27FC236}">
                <a16:creationId xmlns:a16="http://schemas.microsoft.com/office/drawing/2014/main" id="{FAF03F83-8538-438D-BEFA-E4141E4CBD32}"/>
              </a:ext>
            </a:extLst>
          </p:cNvPr>
          <p:cNvSpPr>
            <a:spLocks noGrp="1"/>
          </p:cNvSpPr>
          <p:nvPr>
            <p:ph type="sldNum" sz="quarter" idx="12"/>
          </p:nvPr>
        </p:nvSpPr>
        <p:spPr>
          <a:xfrm>
            <a:off x="11160000" y="6356350"/>
            <a:ext cx="720000" cy="365125"/>
          </a:xfrm>
          <a:prstGeom prst="rect">
            <a:avLst/>
          </a:prstGeom>
        </p:spPr>
        <p:txBody>
          <a:bodyPr/>
          <a:lstStyle>
            <a:lvl1pPr algn="r">
              <a:defRPr/>
            </a:lvl1p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406690221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A9CF2-1DD0-4A14-AABD-3CEE5C94F231}"/>
              </a:ext>
            </a:extLst>
          </p:cNvPr>
          <p:cNvSpPr>
            <a:spLocks noGrp="1"/>
          </p:cNvSpPr>
          <p:nvPr>
            <p:ph type="title"/>
          </p:nvPr>
        </p:nvSpPr>
        <p:spPr>
          <a:xfrm>
            <a:off x="838800" y="174752"/>
            <a:ext cx="10515600" cy="711200"/>
          </a:xfrm>
          <a:prstGeom prst="rect">
            <a:avLst/>
          </a:prstGeom>
        </p:spPr>
        <p:txBody>
          <a:bodyPr anchor="ctr">
            <a:noAutofit/>
          </a:bodyPr>
          <a:lstStyle>
            <a:lvl1pPr>
              <a:defRPr sz="4000" b="0">
                <a:latin typeface="+mn-lt"/>
              </a:defRPr>
            </a:lvl1pPr>
          </a:lstStyle>
          <a:p>
            <a:r>
              <a:rPr lang="en-US" dirty="0"/>
              <a:t>Click to edit Master title style</a:t>
            </a:r>
            <a:endParaRPr lang="en-CA" dirty="0"/>
          </a:p>
        </p:txBody>
      </p:sp>
      <p:sp>
        <p:nvSpPr>
          <p:cNvPr id="3" name="Content Placeholder 2">
            <a:extLst>
              <a:ext uri="{FF2B5EF4-FFF2-40B4-BE49-F238E27FC236}">
                <a16:creationId xmlns:a16="http://schemas.microsoft.com/office/drawing/2014/main" id="{E3667930-6FFC-451B-B746-425304418689}"/>
              </a:ext>
            </a:extLst>
          </p:cNvPr>
          <p:cNvSpPr>
            <a:spLocks noGrp="1"/>
          </p:cNvSpPr>
          <p:nvPr>
            <p:ph idx="1"/>
          </p:nvPr>
        </p:nvSpPr>
        <p:spPr>
          <a:xfrm>
            <a:off x="838200" y="1089151"/>
            <a:ext cx="10515600" cy="5087811"/>
          </a:xfrm>
        </p:spPr>
        <p:txBody>
          <a:bodyPr/>
          <a:lstStyle>
            <a:lvl1pPr>
              <a:defRPr sz="2400"/>
            </a:lvl1pPr>
            <a:lvl2pPr>
              <a:defRPr sz="22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a:extLst>
              <a:ext uri="{FF2B5EF4-FFF2-40B4-BE49-F238E27FC236}">
                <a16:creationId xmlns:a16="http://schemas.microsoft.com/office/drawing/2014/main" id="{A345CD86-C52F-4AA9-96E0-184BABC8776C}"/>
              </a:ext>
            </a:extLst>
          </p:cNvPr>
          <p:cNvSpPr>
            <a:spLocks noGrp="1"/>
          </p:cNvSpPr>
          <p:nvPr>
            <p:ph type="dt" sz="half" idx="10"/>
          </p:nvPr>
        </p:nvSpPr>
        <p:spPr/>
        <p:txBody>
          <a:bodyPr/>
          <a:lstStyle/>
          <a:p>
            <a:fld id="{68506A56-F011-47E3-BDF2-76FCD11FBD18}" type="datetime1">
              <a:rPr lang="en-CA" smtClean="0"/>
              <a:t>2025-09-26</a:t>
            </a:fld>
            <a:endParaRPr lang="en-CA" dirty="0"/>
          </a:p>
        </p:txBody>
      </p:sp>
      <p:sp>
        <p:nvSpPr>
          <p:cNvPr id="5" name="Footer Placeholder 4">
            <a:extLst>
              <a:ext uri="{FF2B5EF4-FFF2-40B4-BE49-F238E27FC236}">
                <a16:creationId xmlns:a16="http://schemas.microsoft.com/office/drawing/2014/main" id="{EF1C33D9-5DB3-430C-8772-7AA727622DB4}"/>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F50D64EC-19F7-459F-A41F-8A0107EEC1C0}"/>
              </a:ext>
            </a:extLst>
          </p:cNvPr>
          <p:cNvSpPr>
            <a:spLocks noGrp="1"/>
          </p:cNvSpPr>
          <p:nvPr>
            <p:ph type="sldNum" sz="quarter" idx="12"/>
          </p:nvPr>
        </p:nvSpPr>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37281561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F1330-1BFA-4A05-8F87-055B4F30D6A0}"/>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C58D40C6-6EA7-422F-AC55-499138049A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54563A-D83D-4809-AA56-1D1D3AEBD439}"/>
              </a:ext>
            </a:extLst>
          </p:cNvPr>
          <p:cNvSpPr>
            <a:spLocks noGrp="1"/>
          </p:cNvSpPr>
          <p:nvPr>
            <p:ph type="dt" sz="half" idx="10"/>
          </p:nvPr>
        </p:nvSpPr>
        <p:spPr/>
        <p:txBody>
          <a:bodyPr/>
          <a:lstStyle/>
          <a:p>
            <a:fld id="{4F7C15B3-FECB-4982-B46E-1A0FB5D4B0B8}" type="datetime1">
              <a:rPr lang="en-CA" smtClean="0"/>
              <a:t>2025-09-26</a:t>
            </a:fld>
            <a:endParaRPr lang="en-CA" dirty="0"/>
          </a:p>
        </p:txBody>
      </p:sp>
      <p:sp>
        <p:nvSpPr>
          <p:cNvPr id="5" name="Footer Placeholder 4">
            <a:extLst>
              <a:ext uri="{FF2B5EF4-FFF2-40B4-BE49-F238E27FC236}">
                <a16:creationId xmlns:a16="http://schemas.microsoft.com/office/drawing/2014/main" id="{6AD6E979-2595-4D12-9761-124040704C80}"/>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6BAC6602-D585-4AED-92AC-1C1F5C4A1728}"/>
              </a:ext>
            </a:extLst>
          </p:cNvPr>
          <p:cNvSpPr>
            <a:spLocks noGrp="1"/>
          </p:cNvSpPr>
          <p:nvPr>
            <p:ph type="sldNum" sz="quarter" idx="12"/>
          </p:nvPr>
        </p:nvSpPr>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205245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1E9F51-A3F7-413D-9B2A-EA9D0E651A2E}"/>
              </a:ext>
            </a:extLst>
          </p:cNvPr>
          <p:cNvSpPr>
            <a:spLocks noGrp="1"/>
          </p:cNvSpPr>
          <p:nvPr>
            <p:ph sz="half" idx="1"/>
          </p:nvPr>
        </p:nvSpPr>
        <p:spPr>
          <a:xfrm>
            <a:off x="838200" y="860425"/>
            <a:ext cx="5181600" cy="5316538"/>
          </a:xfrm>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Content Placeholder 3">
            <a:extLst>
              <a:ext uri="{FF2B5EF4-FFF2-40B4-BE49-F238E27FC236}">
                <a16:creationId xmlns:a16="http://schemas.microsoft.com/office/drawing/2014/main" id="{05493E89-5F3C-4D38-BB65-334988500288}"/>
              </a:ext>
            </a:extLst>
          </p:cNvPr>
          <p:cNvSpPr>
            <a:spLocks noGrp="1"/>
          </p:cNvSpPr>
          <p:nvPr>
            <p:ph sz="half" idx="2"/>
          </p:nvPr>
        </p:nvSpPr>
        <p:spPr>
          <a:xfrm>
            <a:off x="6172200" y="860425"/>
            <a:ext cx="5181600" cy="5316538"/>
          </a:xfrm>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5" name="Date Placeholder 4">
            <a:extLst>
              <a:ext uri="{FF2B5EF4-FFF2-40B4-BE49-F238E27FC236}">
                <a16:creationId xmlns:a16="http://schemas.microsoft.com/office/drawing/2014/main" id="{700419F5-B250-4B8B-9CD7-FE6AD397F514}"/>
              </a:ext>
            </a:extLst>
          </p:cNvPr>
          <p:cNvSpPr>
            <a:spLocks noGrp="1"/>
          </p:cNvSpPr>
          <p:nvPr>
            <p:ph type="dt" sz="half" idx="10"/>
          </p:nvPr>
        </p:nvSpPr>
        <p:spPr/>
        <p:txBody>
          <a:bodyPr/>
          <a:lstStyle/>
          <a:p>
            <a:fld id="{A005C2CD-72A8-4D2B-9D16-4419BD3648E0}" type="datetime1">
              <a:rPr lang="en-CA" smtClean="0"/>
              <a:t>2025-09-26</a:t>
            </a:fld>
            <a:endParaRPr lang="en-CA" dirty="0"/>
          </a:p>
        </p:txBody>
      </p:sp>
      <p:sp>
        <p:nvSpPr>
          <p:cNvPr id="6" name="Footer Placeholder 5">
            <a:extLst>
              <a:ext uri="{FF2B5EF4-FFF2-40B4-BE49-F238E27FC236}">
                <a16:creationId xmlns:a16="http://schemas.microsoft.com/office/drawing/2014/main" id="{F3CDD209-E974-4DF7-965C-648DE31DACF3}"/>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9190FFB7-002F-4585-A91A-4EE8EB02B67C}"/>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
        <p:nvSpPr>
          <p:cNvPr id="9" name="Title 1">
            <a:extLst>
              <a:ext uri="{FF2B5EF4-FFF2-40B4-BE49-F238E27FC236}">
                <a16:creationId xmlns:a16="http://schemas.microsoft.com/office/drawing/2014/main" id="{B1CE1919-8F3A-4C14-80D5-9D693EC56391}"/>
              </a:ext>
            </a:extLst>
          </p:cNvPr>
          <p:cNvSpPr>
            <a:spLocks noGrp="1"/>
          </p:cNvSpPr>
          <p:nvPr>
            <p:ph type="title"/>
          </p:nvPr>
        </p:nvSpPr>
        <p:spPr>
          <a:xfrm>
            <a:off x="838800" y="174752"/>
            <a:ext cx="10515600" cy="507173"/>
          </a:xfrm>
          <a:prstGeom prst="rect">
            <a:avLst/>
          </a:prstGeom>
        </p:spPr>
        <p:txBody>
          <a:bodyPr>
            <a:noAutofit/>
          </a:bodyPr>
          <a:lstStyle>
            <a:lvl1pPr>
              <a:defRPr sz="3200" b="1"/>
            </a:lvl1pPr>
          </a:lstStyle>
          <a:p>
            <a:r>
              <a:rPr lang="en-US" dirty="0"/>
              <a:t>Click to edit Master title style</a:t>
            </a:r>
            <a:endParaRPr lang="en-CA" dirty="0"/>
          </a:p>
        </p:txBody>
      </p:sp>
    </p:spTree>
    <p:extLst>
      <p:ext uri="{BB962C8B-B14F-4D97-AF65-F5344CB8AC3E}">
        <p14:creationId xmlns:p14="http://schemas.microsoft.com/office/powerpoint/2010/main" val="47939922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AFD9763-A142-47B8-921C-F5CDDADF3647}"/>
              </a:ext>
            </a:extLst>
          </p:cNvPr>
          <p:cNvSpPr>
            <a:spLocks noGrp="1"/>
          </p:cNvSpPr>
          <p:nvPr>
            <p:ph type="body" idx="1"/>
          </p:nvPr>
        </p:nvSpPr>
        <p:spPr>
          <a:xfrm>
            <a:off x="839788" y="80333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6EF299-F639-427C-8292-23EE92E3E44C}"/>
              </a:ext>
            </a:extLst>
          </p:cNvPr>
          <p:cNvSpPr>
            <a:spLocks noGrp="1"/>
          </p:cNvSpPr>
          <p:nvPr>
            <p:ph sz="half" idx="2"/>
          </p:nvPr>
        </p:nvSpPr>
        <p:spPr>
          <a:xfrm>
            <a:off x="839788" y="1735328"/>
            <a:ext cx="5157787" cy="44543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14228C5E-5BF6-49C0-9B21-57B440E3E4D4}"/>
              </a:ext>
            </a:extLst>
          </p:cNvPr>
          <p:cNvSpPr>
            <a:spLocks noGrp="1"/>
          </p:cNvSpPr>
          <p:nvPr>
            <p:ph type="body" sz="quarter" idx="3"/>
          </p:nvPr>
        </p:nvSpPr>
        <p:spPr>
          <a:xfrm>
            <a:off x="6172200" y="80333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1E15FE-946D-4292-8848-59B073EA9008}"/>
              </a:ext>
            </a:extLst>
          </p:cNvPr>
          <p:cNvSpPr>
            <a:spLocks noGrp="1"/>
          </p:cNvSpPr>
          <p:nvPr>
            <p:ph sz="quarter" idx="4"/>
          </p:nvPr>
        </p:nvSpPr>
        <p:spPr>
          <a:xfrm>
            <a:off x="6172200" y="1735328"/>
            <a:ext cx="5183188" cy="44543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3ABED1CD-19C5-4AE7-AAAB-E23B76D2377A}"/>
              </a:ext>
            </a:extLst>
          </p:cNvPr>
          <p:cNvSpPr>
            <a:spLocks noGrp="1"/>
          </p:cNvSpPr>
          <p:nvPr>
            <p:ph type="dt" sz="half" idx="10"/>
          </p:nvPr>
        </p:nvSpPr>
        <p:spPr/>
        <p:txBody>
          <a:bodyPr/>
          <a:lstStyle/>
          <a:p>
            <a:fld id="{CACC46F7-FBE7-4970-8237-AAE088AFCFE3}" type="datetime1">
              <a:rPr lang="en-CA" smtClean="0"/>
              <a:t>2025-09-26</a:t>
            </a:fld>
            <a:endParaRPr lang="en-CA" dirty="0"/>
          </a:p>
        </p:txBody>
      </p:sp>
      <p:sp>
        <p:nvSpPr>
          <p:cNvPr id="8" name="Footer Placeholder 7">
            <a:extLst>
              <a:ext uri="{FF2B5EF4-FFF2-40B4-BE49-F238E27FC236}">
                <a16:creationId xmlns:a16="http://schemas.microsoft.com/office/drawing/2014/main" id="{E3E301E6-E0E6-411A-A81F-EB1E176C987D}"/>
              </a:ext>
            </a:extLst>
          </p:cNvPr>
          <p:cNvSpPr>
            <a:spLocks noGrp="1"/>
          </p:cNvSpPr>
          <p:nvPr>
            <p:ph type="ftr" sz="quarter" idx="11"/>
          </p:nvPr>
        </p:nvSpPr>
        <p:spPr/>
        <p:txBody>
          <a:bodyPr/>
          <a:lstStyle/>
          <a:p>
            <a:endParaRPr lang="en-CA" dirty="0"/>
          </a:p>
        </p:txBody>
      </p:sp>
      <p:sp>
        <p:nvSpPr>
          <p:cNvPr id="9" name="Slide Number Placeholder 8">
            <a:extLst>
              <a:ext uri="{FF2B5EF4-FFF2-40B4-BE49-F238E27FC236}">
                <a16:creationId xmlns:a16="http://schemas.microsoft.com/office/drawing/2014/main" id="{26849DDA-DDF9-4278-BD9C-332D761E33E8}"/>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30832001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AD25BD4-B2BF-4E3C-A1AD-CE68ED20E0F6}"/>
              </a:ext>
            </a:extLst>
          </p:cNvPr>
          <p:cNvSpPr>
            <a:spLocks noGrp="1"/>
          </p:cNvSpPr>
          <p:nvPr>
            <p:ph type="dt" sz="half" idx="10"/>
          </p:nvPr>
        </p:nvSpPr>
        <p:spPr/>
        <p:txBody>
          <a:bodyPr/>
          <a:lstStyle/>
          <a:p>
            <a:fld id="{8893C32B-493E-4B61-B6D5-4C910A1FC24B}" type="datetime1">
              <a:rPr lang="en-CA" smtClean="0"/>
              <a:t>2025-09-26</a:t>
            </a:fld>
            <a:endParaRPr lang="en-CA" dirty="0"/>
          </a:p>
        </p:txBody>
      </p:sp>
      <p:sp>
        <p:nvSpPr>
          <p:cNvPr id="4" name="Footer Placeholder 3">
            <a:extLst>
              <a:ext uri="{FF2B5EF4-FFF2-40B4-BE49-F238E27FC236}">
                <a16:creationId xmlns:a16="http://schemas.microsoft.com/office/drawing/2014/main" id="{AD353829-571E-4BFD-95EE-F38F991877E3}"/>
              </a:ext>
            </a:extLst>
          </p:cNvPr>
          <p:cNvSpPr>
            <a:spLocks noGrp="1"/>
          </p:cNvSpPr>
          <p:nvPr>
            <p:ph type="ftr" sz="quarter" idx="11"/>
          </p:nvPr>
        </p:nvSpPr>
        <p:spPr/>
        <p:txBody>
          <a:bodyPr/>
          <a:lstStyle/>
          <a:p>
            <a:endParaRPr lang="en-CA" dirty="0"/>
          </a:p>
        </p:txBody>
      </p:sp>
      <p:sp>
        <p:nvSpPr>
          <p:cNvPr id="5" name="Slide Number Placeholder 4">
            <a:extLst>
              <a:ext uri="{FF2B5EF4-FFF2-40B4-BE49-F238E27FC236}">
                <a16:creationId xmlns:a16="http://schemas.microsoft.com/office/drawing/2014/main" id="{24431404-58DE-4E9C-89CB-B514C848A78A}"/>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23708995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4E4626-98AF-4C3A-87FE-39DEF9B657B7}"/>
              </a:ext>
            </a:extLst>
          </p:cNvPr>
          <p:cNvSpPr>
            <a:spLocks noGrp="1"/>
          </p:cNvSpPr>
          <p:nvPr>
            <p:ph type="dt" sz="half" idx="10"/>
          </p:nvPr>
        </p:nvSpPr>
        <p:spPr/>
        <p:txBody>
          <a:bodyPr/>
          <a:lstStyle/>
          <a:p>
            <a:fld id="{7056D19D-CD44-4585-B368-3E0B750C8E8B}" type="datetime1">
              <a:rPr lang="en-CA" smtClean="0"/>
              <a:t>2025-09-26</a:t>
            </a:fld>
            <a:endParaRPr lang="en-CA" dirty="0"/>
          </a:p>
        </p:txBody>
      </p:sp>
      <p:sp>
        <p:nvSpPr>
          <p:cNvPr id="3" name="Footer Placeholder 2">
            <a:extLst>
              <a:ext uri="{FF2B5EF4-FFF2-40B4-BE49-F238E27FC236}">
                <a16:creationId xmlns:a16="http://schemas.microsoft.com/office/drawing/2014/main" id="{55EDB5D8-046D-4509-B885-4E78B5A573D6}"/>
              </a:ext>
            </a:extLst>
          </p:cNvPr>
          <p:cNvSpPr>
            <a:spLocks noGrp="1"/>
          </p:cNvSpPr>
          <p:nvPr>
            <p:ph type="ftr" sz="quarter" idx="11"/>
          </p:nvPr>
        </p:nvSpPr>
        <p:spPr/>
        <p:txBody>
          <a:bodyPr/>
          <a:lstStyle/>
          <a:p>
            <a:endParaRPr lang="en-CA" dirty="0"/>
          </a:p>
        </p:txBody>
      </p:sp>
      <p:sp>
        <p:nvSpPr>
          <p:cNvPr id="4" name="Slide Number Placeholder 3">
            <a:extLst>
              <a:ext uri="{FF2B5EF4-FFF2-40B4-BE49-F238E27FC236}">
                <a16:creationId xmlns:a16="http://schemas.microsoft.com/office/drawing/2014/main" id="{E52AA45F-5809-4758-8FD1-41F730A9E9C0}"/>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55056079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3E8A9-75EB-4E30-A83E-9221F8EF590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B25C6A36-35DA-4311-BA53-A11783A009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01413370-00F5-4167-8075-A43E81EB65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75D0DF-A379-4D93-9FBD-762EF7D2D319}"/>
              </a:ext>
            </a:extLst>
          </p:cNvPr>
          <p:cNvSpPr>
            <a:spLocks noGrp="1"/>
          </p:cNvSpPr>
          <p:nvPr>
            <p:ph type="dt" sz="half" idx="10"/>
          </p:nvPr>
        </p:nvSpPr>
        <p:spPr/>
        <p:txBody>
          <a:bodyPr/>
          <a:lstStyle/>
          <a:p>
            <a:fld id="{AFB59117-F961-4F9A-AEE0-2B21288498BC}" type="datetime1">
              <a:rPr lang="en-CA" smtClean="0"/>
              <a:t>2025-09-26</a:t>
            </a:fld>
            <a:endParaRPr lang="en-CA" dirty="0"/>
          </a:p>
        </p:txBody>
      </p:sp>
      <p:sp>
        <p:nvSpPr>
          <p:cNvPr id="6" name="Footer Placeholder 5">
            <a:extLst>
              <a:ext uri="{FF2B5EF4-FFF2-40B4-BE49-F238E27FC236}">
                <a16:creationId xmlns:a16="http://schemas.microsoft.com/office/drawing/2014/main" id="{AB19F101-9F0F-4518-B6EC-6D972B6140DA}"/>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2316F81C-7BF6-4605-A2B5-22FA2146C23C}"/>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105148271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76847-C2EE-4548-B955-0ED8DA086A9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ED472E42-DF48-4438-BC5A-C62990CC2E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en-CA" dirty="0"/>
          </a:p>
        </p:txBody>
      </p:sp>
      <p:sp>
        <p:nvSpPr>
          <p:cNvPr id="4" name="Text Placeholder 3">
            <a:extLst>
              <a:ext uri="{FF2B5EF4-FFF2-40B4-BE49-F238E27FC236}">
                <a16:creationId xmlns:a16="http://schemas.microsoft.com/office/drawing/2014/main" id="{6B208CA9-7B3E-4EB6-9EC6-4BC28CDC34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BD084E-DA89-41F7-9C13-F571CE90502E}"/>
              </a:ext>
            </a:extLst>
          </p:cNvPr>
          <p:cNvSpPr>
            <a:spLocks noGrp="1"/>
          </p:cNvSpPr>
          <p:nvPr>
            <p:ph type="dt" sz="half" idx="10"/>
          </p:nvPr>
        </p:nvSpPr>
        <p:spPr/>
        <p:txBody>
          <a:bodyPr/>
          <a:lstStyle/>
          <a:p>
            <a:fld id="{D4B0F0B9-FE1F-44FB-A18A-06EC1B3CF75B}" type="datetime1">
              <a:rPr lang="en-CA" smtClean="0"/>
              <a:t>2025-09-26</a:t>
            </a:fld>
            <a:endParaRPr lang="en-CA" dirty="0"/>
          </a:p>
        </p:txBody>
      </p:sp>
      <p:sp>
        <p:nvSpPr>
          <p:cNvPr id="6" name="Footer Placeholder 5">
            <a:extLst>
              <a:ext uri="{FF2B5EF4-FFF2-40B4-BE49-F238E27FC236}">
                <a16:creationId xmlns:a16="http://schemas.microsoft.com/office/drawing/2014/main" id="{065C4C78-8AEE-44F7-9AB5-34F2698180F7}"/>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0E320496-C1F7-4E36-BEA9-98B1C699FD45}"/>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160337492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1912FD-0FF5-486E-A28E-4361213A282B}"/>
              </a:ext>
            </a:extLst>
          </p:cNvPr>
          <p:cNvSpPr>
            <a:spLocks noGrp="1"/>
          </p:cNvSpPr>
          <p:nvPr>
            <p:ph type="body" idx="1"/>
          </p:nvPr>
        </p:nvSpPr>
        <p:spPr>
          <a:xfrm>
            <a:off x="838200" y="830424"/>
            <a:ext cx="10515600" cy="53465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F2A1211-8C11-4118-A3AB-836A1CBF39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1373F6-A569-45E0-A575-FD15DF98EE32}" type="datetime1">
              <a:rPr lang="en-CA" smtClean="0"/>
              <a:t>2025-09-26</a:t>
            </a:fld>
            <a:endParaRPr lang="en-CA" dirty="0"/>
          </a:p>
        </p:txBody>
      </p:sp>
      <p:sp>
        <p:nvSpPr>
          <p:cNvPr id="5" name="Footer Placeholder 4">
            <a:extLst>
              <a:ext uri="{FF2B5EF4-FFF2-40B4-BE49-F238E27FC236}">
                <a16:creationId xmlns:a16="http://schemas.microsoft.com/office/drawing/2014/main" id="{6C0F175F-E321-4518-956D-601EF33C79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dirty="0"/>
          </a:p>
        </p:txBody>
      </p:sp>
      <p:sp>
        <p:nvSpPr>
          <p:cNvPr id="6" name="Slide Number Placeholder 5">
            <a:extLst>
              <a:ext uri="{FF2B5EF4-FFF2-40B4-BE49-F238E27FC236}">
                <a16:creationId xmlns:a16="http://schemas.microsoft.com/office/drawing/2014/main" id="{A0F460FC-F76E-4811-A8B4-55C12CD9174A}"/>
              </a:ext>
            </a:extLst>
          </p:cNvPr>
          <p:cNvSpPr>
            <a:spLocks noGrp="1"/>
          </p:cNvSpPr>
          <p:nvPr>
            <p:ph type="sldNum" sz="quarter" idx="4"/>
          </p:nvPr>
        </p:nvSpPr>
        <p:spPr>
          <a:xfrm>
            <a:off x="11160000" y="6356350"/>
            <a:ext cx="7200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32102704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63" r:id="rId12"/>
  </p:sldLayoutIdLst>
  <p:hf hdr="0" ftr="0" dt="0"/>
  <p:txStyles>
    <p:titleStyle>
      <a:lvl1pPr algn="l" defTabSz="9144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2.xml"/><Relationship Id="rId7" Type="http://schemas.openxmlformats.org/officeDocument/2006/relationships/image" Target="../media/image27.sv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5.png"/><Relationship Id="rId4" Type="http://schemas.openxmlformats.org/officeDocument/2006/relationships/notesSlide" Target="../notesSlides/notesSlide6.xml"/><Relationship Id="rId9" Type="http://schemas.openxmlformats.org/officeDocument/2006/relationships/image" Target="../media/image29.sv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5.png"/><Relationship Id="rId5" Type="http://schemas.openxmlformats.org/officeDocument/2006/relationships/image" Target="../media/image25.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5.png"/><Relationship Id="rId3" Type="http://schemas.openxmlformats.org/officeDocument/2006/relationships/audio" Target="../media/media15.m4a"/><Relationship Id="rId7" Type="http://schemas.openxmlformats.org/officeDocument/2006/relationships/image" Target="../media/image32.png"/><Relationship Id="rId12" Type="http://schemas.openxmlformats.org/officeDocument/2006/relationships/image" Target="../media/image23.svg"/><Relationship Id="rId2" Type="http://schemas.microsoft.com/office/2007/relationships/media" Target="../media/media15.m4a"/><Relationship Id="rId1" Type="http://schemas.openxmlformats.org/officeDocument/2006/relationships/tags" Target="../tags/tag3.xml"/><Relationship Id="rId6" Type="http://schemas.openxmlformats.org/officeDocument/2006/relationships/image" Target="../media/image31.png"/><Relationship Id="rId11" Type="http://schemas.openxmlformats.org/officeDocument/2006/relationships/image" Target="../media/image22.png"/><Relationship Id="rId5" Type="http://schemas.openxmlformats.org/officeDocument/2006/relationships/notesSlide" Target="../notesSlides/notesSlide7.xml"/><Relationship Id="rId10" Type="http://schemas.openxmlformats.org/officeDocument/2006/relationships/image" Target="../media/image15.svg"/><Relationship Id="rId4" Type="http://schemas.openxmlformats.org/officeDocument/2006/relationships/slideLayout" Target="../slideLayouts/slideLayout4.xml"/><Relationship Id="rId9"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5.png"/><Relationship Id="rId3" Type="http://schemas.openxmlformats.org/officeDocument/2006/relationships/slideLayout" Target="../slideLayouts/slideLayout4.xml"/><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notesSlide" Target="../notesSlides/notesSlide8.xml"/><Relationship Id="rId9" Type="http://schemas.openxmlformats.org/officeDocument/2006/relationships/image" Target="../media/image38.png"/></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4.xml"/><Relationship Id="rId7" Type="http://schemas.openxmlformats.org/officeDocument/2006/relationships/image" Target="../media/image33.svg"/><Relationship Id="rId12" Type="http://schemas.openxmlformats.org/officeDocument/2006/relationships/image" Target="../media/image5.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2.png"/><Relationship Id="rId11" Type="http://schemas.openxmlformats.org/officeDocument/2006/relationships/image" Target="../media/image23.svg"/><Relationship Id="rId5" Type="http://schemas.openxmlformats.org/officeDocument/2006/relationships/image" Target="../media/image31.png"/><Relationship Id="rId10" Type="http://schemas.openxmlformats.org/officeDocument/2006/relationships/image" Target="../media/image22.png"/><Relationship Id="rId4" Type="http://schemas.openxmlformats.org/officeDocument/2006/relationships/notesSlide" Target="../notesSlides/notesSlide9.xml"/><Relationship Id="rId9" Type="http://schemas.openxmlformats.org/officeDocument/2006/relationships/image" Target="../media/image15.sv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5.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audio" Target="../media/media20.m4a"/><Relationship Id="rId7" Type="http://schemas.openxmlformats.org/officeDocument/2006/relationships/image" Target="../media/image44.png"/><Relationship Id="rId2" Type="http://schemas.microsoft.com/office/2007/relationships/media" Target="../media/media20.m4a"/><Relationship Id="rId1" Type="http://schemas.openxmlformats.org/officeDocument/2006/relationships/tags" Target="../tags/tag4.xml"/><Relationship Id="rId6" Type="http://schemas.openxmlformats.org/officeDocument/2006/relationships/image" Target="../media/image43.png"/><Relationship Id="rId11" Type="http://schemas.openxmlformats.org/officeDocument/2006/relationships/image" Target="../media/image5.png"/><Relationship Id="rId5" Type="http://schemas.openxmlformats.org/officeDocument/2006/relationships/notesSlide" Target="../notesSlides/notesSlide10.xml"/><Relationship Id="rId10" Type="http://schemas.openxmlformats.org/officeDocument/2006/relationships/image" Target="../media/image47.svg"/><Relationship Id="rId4" Type="http://schemas.openxmlformats.org/officeDocument/2006/relationships/slideLayout" Target="../slideLayouts/slideLayout4.xml"/><Relationship Id="rId9" Type="http://schemas.openxmlformats.org/officeDocument/2006/relationships/image" Target="../media/image46.png"/></Relationships>
</file>

<file path=ppt/slides/_rels/slide21.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47.svg"/><Relationship Id="rId3" Type="http://schemas.openxmlformats.org/officeDocument/2006/relationships/slideLayout" Target="../slideLayouts/slideLayout4.xml"/><Relationship Id="rId7" Type="http://schemas.openxmlformats.org/officeDocument/2006/relationships/image" Target="../media/image50.svg"/><Relationship Id="rId12" Type="http://schemas.openxmlformats.org/officeDocument/2006/relationships/image" Target="../media/image46.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49.png"/><Relationship Id="rId11" Type="http://schemas.openxmlformats.org/officeDocument/2006/relationships/image" Target="../media/image45.svg"/><Relationship Id="rId5" Type="http://schemas.openxmlformats.org/officeDocument/2006/relationships/image" Target="../media/image48.png"/><Relationship Id="rId10" Type="http://schemas.openxmlformats.org/officeDocument/2006/relationships/image" Target="../media/image44.png"/><Relationship Id="rId4" Type="http://schemas.openxmlformats.org/officeDocument/2006/relationships/notesSlide" Target="../notesSlides/notesSlide11.xml"/><Relationship Id="rId9" Type="http://schemas.openxmlformats.org/officeDocument/2006/relationships/image" Target="../media/image52.svg"/><Relationship Id="rId14" Type="http://schemas.openxmlformats.org/officeDocument/2006/relationships/image" Target="../media/image5.png"/></Relationships>
</file>

<file path=ppt/slides/_rels/slide22.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png"/><Relationship Id="rId3" Type="http://schemas.openxmlformats.org/officeDocument/2006/relationships/slideLayout" Target="../slideLayouts/slideLayout4.xml"/><Relationship Id="rId7" Type="http://schemas.openxmlformats.org/officeDocument/2006/relationships/image" Target="../media/image35.png"/><Relationship Id="rId12" Type="http://schemas.openxmlformats.org/officeDocument/2006/relationships/image" Target="../media/image41.sv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53.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notesSlide" Target="../notesSlides/notesSlide12.xml"/><Relationship Id="rId9" Type="http://schemas.openxmlformats.org/officeDocument/2006/relationships/image" Target="../media/image38.png"/></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Layout" Target="../slideLayouts/slideLayout4.xml"/><Relationship Id="rId7" Type="http://schemas.openxmlformats.org/officeDocument/2006/relationships/image" Target="../media/image39.sv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38.png"/><Relationship Id="rId5" Type="http://schemas.openxmlformats.org/officeDocument/2006/relationships/image" Target="../media/image55.png"/><Relationship Id="rId10" Type="http://schemas.openxmlformats.org/officeDocument/2006/relationships/image" Target="../media/image5.png"/><Relationship Id="rId4" Type="http://schemas.openxmlformats.org/officeDocument/2006/relationships/notesSlide" Target="../notesSlides/notesSlide13.xml"/><Relationship Id="rId9" Type="http://schemas.openxmlformats.org/officeDocument/2006/relationships/image" Target="../media/image41.svg"/></Relationships>
</file>

<file path=ppt/slides/_rels/slide2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18" Type="http://schemas.openxmlformats.org/officeDocument/2006/relationships/image" Target="../media/image5.png"/><Relationship Id="rId3" Type="http://schemas.openxmlformats.org/officeDocument/2006/relationships/audio" Target="../media/media24.m4a"/><Relationship Id="rId7" Type="http://schemas.openxmlformats.org/officeDocument/2006/relationships/image" Target="../media/image15.svg"/><Relationship Id="rId12" Type="http://schemas.openxmlformats.org/officeDocument/2006/relationships/image" Target="../media/image20.png"/><Relationship Id="rId17" Type="http://schemas.openxmlformats.org/officeDocument/2006/relationships/image" Target="../media/image13.svg"/><Relationship Id="rId2" Type="http://schemas.microsoft.com/office/2007/relationships/media" Target="../media/media24.m4a"/><Relationship Id="rId16" Type="http://schemas.openxmlformats.org/officeDocument/2006/relationships/image" Target="../media/image12.png"/><Relationship Id="rId1" Type="http://schemas.openxmlformats.org/officeDocument/2006/relationships/tags" Target="../tags/tag5.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notesSlide" Target="../notesSlides/notesSlide14.xml"/><Relationship Id="rId15" Type="http://schemas.openxmlformats.org/officeDocument/2006/relationships/image" Target="../media/image23.svg"/><Relationship Id="rId10" Type="http://schemas.openxmlformats.org/officeDocument/2006/relationships/image" Target="../media/image18.png"/><Relationship Id="rId4" Type="http://schemas.openxmlformats.org/officeDocument/2006/relationships/slideLayout" Target="../slideLayouts/slideLayout2.xml"/><Relationship Id="rId9" Type="http://schemas.openxmlformats.org/officeDocument/2006/relationships/image" Target="../media/image17.svg"/><Relationship Id="rId14" Type="http://schemas.openxmlformats.org/officeDocument/2006/relationships/image" Target="../media/image22.png"/></Relationships>
</file>

<file path=ppt/slides/_rels/slide2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2.xml"/><Relationship Id="rId7" Type="http://schemas.openxmlformats.org/officeDocument/2006/relationships/image" Target="../media/image27.sv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5.png"/><Relationship Id="rId4" Type="http://schemas.openxmlformats.org/officeDocument/2006/relationships/notesSlide" Target="../notesSlides/notesSlide15.xml"/><Relationship Id="rId9" Type="http://schemas.openxmlformats.org/officeDocument/2006/relationships/image" Target="../media/image29.sv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23.sv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5.sv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2.sv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 Id="rId4" Type="http://schemas.openxmlformats.org/officeDocument/2006/relationships/image" Target="../media/image61.sv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2.png"/><Relationship Id="rId1" Type="http://schemas.openxmlformats.org/officeDocument/2006/relationships/slideLayout" Target="../slideLayouts/slideLayout4.xml"/><Relationship Id="rId4" Type="http://schemas.openxmlformats.org/officeDocument/2006/relationships/image" Target="../media/image61.svg"/></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3.png"/><Relationship Id="rId1" Type="http://schemas.openxmlformats.org/officeDocument/2006/relationships/slideLayout" Target="../slideLayouts/slideLayout4.xml"/><Relationship Id="rId4" Type="http://schemas.openxmlformats.org/officeDocument/2006/relationships/image" Target="../media/image61.sv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4.png"/><Relationship Id="rId1" Type="http://schemas.openxmlformats.org/officeDocument/2006/relationships/slideLayout" Target="../slideLayouts/slideLayout4.xml"/><Relationship Id="rId4" Type="http://schemas.openxmlformats.org/officeDocument/2006/relationships/image" Target="../media/image61.svg"/></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4.png"/><Relationship Id="rId1" Type="http://schemas.openxmlformats.org/officeDocument/2006/relationships/slideLayout" Target="../slideLayouts/slideLayout4.xml"/><Relationship Id="rId4" Type="http://schemas.openxmlformats.org/officeDocument/2006/relationships/image" Target="../media/image61.svg"/></Relationships>
</file>

<file path=ppt/slides/_rels/slide34.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65.sv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69.png"/><Relationship Id="rId4" Type="http://schemas.openxmlformats.org/officeDocument/2006/relationships/image" Target="../media/image68.svg"/></Relationships>
</file>

<file path=ppt/slides/_rels/slide37.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1.png"/><Relationship Id="rId7" Type="http://schemas.openxmlformats.org/officeDocument/2006/relationships/image" Target="../media/image74.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2.png"/><Relationship Id="rId9" Type="http://schemas.openxmlformats.org/officeDocument/2006/relationships/image" Target="../media/image76.svg"/></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65.sv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69.png"/><Relationship Id="rId4" Type="http://schemas.openxmlformats.org/officeDocument/2006/relationships/image" Target="../media/image68.svg"/></Relationships>
</file>

<file path=ppt/slides/_rels/slide39.xml.rels><?xml version="1.0" encoding="UTF-8" standalone="yes"?>
<Relationships xmlns="http://schemas.openxmlformats.org/package/2006/relationships"><Relationship Id="rId3" Type="http://schemas.openxmlformats.org/officeDocument/2006/relationships/hyperlink" Target="https://creativecommons.org/licenses/by-nc/3.0/" TargetMode="External"/><Relationship Id="rId2" Type="http://schemas.openxmlformats.org/officeDocument/2006/relationships/hyperlink" Target="http://webdocs.edmonton.ca/InfraPlan/demographic/Edmonton%20Population%20Historical.pdf" TargetMode="External"/><Relationship Id="rId1" Type="http://schemas.openxmlformats.org/officeDocument/2006/relationships/slideLayout" Target="../slideLayouts/slideLayout2.xml"/><Relationship Id="rId5" Type="http://schemas.openxmlformats.org/officeDocument/2006/relationships/hyperlink" Target="https://github.com/QuantitativeEcologyLab/bc-mammals-temperature" TargetMode="External"/><Relationship Id="rId4" Type="http://schemas.openxmlformats.org/officeDocument/2006/relationships/hyperlink" Target="https://creativecommons.org/licenses/by-sa/3.0/"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5.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5.pn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hyperlink" Target="https://unsplash.com/photos/city-skyline-during-night-time-kczeUEAhDZI?utm_content=creditCopyText&amp;utm_medium=referral&amp;utm_source=unsplash" TargetMode="External"/><Relationship Id="rId5" Type="http://schemas.openxmlformats.org/officeDocument/2006/relationships/hyperlink" Target="https://unsplash.com/@justhuit?utm_content=creditCopyText&amp;utm_medium=referral&amp;utm_source=unsplash" TargetMode="Externa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7.m4a"/><Relationship Id="rId7" Type="http://schemas.openxmlformats.org/officeDocument/2006/relationships/image" Target="../media/image10.png"/><Relationship Id="rId2" Type="http://schemas.microsoft.com/office/2007/relationships/media" Target="../media/media7.m4a"/><Relationship Id="rId1" Type="http://schemas.openxmlformats.org/officeDocument/2006/relationships/tags" Target="../tags/tag1.xml"/><Relationship Id="rId6" Type="http://schemas.openxmlformats.org/officeDocument/2006/relationships/image" Target="../media/image9.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1.jpeg"/><Relationship Id="rId5" Type="http://schemas.openxmlformats.org/officeDocument/2006/relationships/hyperlink" Target="https://unsplash.com/photos/a-moose-lying-in-the-grass-dy73Azgwk6E?utm_content=creditCopyText&amp;utm_medium=referral&amp;utm_source=unsplash" TargetMode="External"/><Relationship Id="rId4" Type="http://schemas.openxmlformats.org/officeDocument/2006/relationships/hyperlink" Target="https://unsplash.com/@jeremygerritsen?utm_content=creditCopyText&amp;utm_medium=referral&amp;utm_source=unsplash"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18" Type="http://schemas.openxmlformats.org/officeDocument/2006/relationships/image" Target="../media/image5.png"/><Relationship Id="rId3" Type="http://schemas.openxmlformats.org/officeDocument/2006/relationships/audio" Target="../media/media9.m4a"/><Relationship Id="rId7" Type="http://schemas.openxmlformats.org/officeDocument/2006/relationships/image" Target="../media/image13.svg"/><Relationship Id="rId12" Type="http://schemas.openxmlformats.org/officeDocument/2006/relationships/image" Target="../media/image18.png"/><Relationship Id="rId17" Type="http://schemas.openxmlformats.org/officeDocument/2006/relationships/image" Target="../media/image23.svg"/><Relationship Id="rId2" Type="http://schemas.microsoft.com/office/2007/relationships/media" Target="../media/media9.m4a"/><Relationship Id="rId16" Type="http://schemas.openxmlformats.org/officeDocument/2006/relationships/image" Target="../media/image22.png"/><Relationship Id="rId1" Type="http://schemas.openxmlformats.org/officeDocument/2006/relationships/tags" Target="../tags/tag2.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notesSlide" Target="../notesSlides/notesSlide4.xml"/><Relationship Id="rId15" Type="http://schemas.openxmlformats.org/officeDocument/2006/relationships/image" Target="../media/image21.svg"/><Relationship Id="rId10" Type="http://schemas.openxmlformats.org/officeDocument/2006/relationships/image" Target="../media/image16.png"/><Relationship Id="rId4" Type="http://schemas.openxmlformats.org/officeDocument/2006/relationships/slideLayout" Target="../slideLayouts/slideLayout2.xml"/><Relationship Id="rId9" Type="http://schemas.openxmlformats.org/officeDocument/2006/relationships/image" Target="../media/image15.svg"/><Relationship Id="rId1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F903-6FCD-46C5-82C6-2212329290E2}"/>
              </a:ext>
            </a:extLst>
          </p:cNvPr>
          <p:cNvSpPr>
            <a:spLocks noGrp="1"/>
          </p:cNvSpPr>
          <p:nvPr>
            <p:ph type="ctrTitle"/>
          </p:nvPr>
        </p:nvSpPr>
        <p:spPr>
          <a:xfrm>
            <a:off x="1297923" y="100106"/>
            <a:ext cx="9596154" cy="1345222"/>
          </a:xfrm>
        </p:spPr>
        <p:txBody>
          <a:bodyPr>
            <a:noAutofit/>
          </a:bodyPr>
          <a:lstStyle/>
          <a:p>
            <a:r>
              <a:rPr lang="en-US" sz="4000" b="1" dirty="0">
                <a:cs typeface="Arial" panose="020B0604020202020204" pitchFamily="34" charset="0"/>
              </a:rPr>
              <a:t>Rising temperatures alter how</a:t>
            </a:r>
            <a:br>
              <a:rPr lang="en-US" sz="4000" b="1" dirty="0">
                <a:cs typeface="Arial" panose="020B0604020202020204" pitchFamily="34" charset="0"/>
              </a:rPr>
            </a:br>
            <a:r>
              <a:rPr lang="en-US" sz="4000" b="1" dirty="0">
                <a:cs typeface="Arial" panose="020B0604020202020204" pitchFamily="34" charset="0"/>
              </a:rPr>
              <a:t>and where mammals move</a:t>
            </a:r>
            <a:endParaRPr lang="en-CA" sz="4000" b="1" dirty="0"/>
          </a:p>
        </p:txBody>
      </p:sp>
      <p:sp>
        <p:nvSpPr>
          <p:cNvPr id="3" name="Subtitle 2">
            <a:extLst>
              <a:ext uri="{FF2B5EF4-FFF2-40B4-BE49-F238E27FC236}">
                <a16:creationId xmlns:a16="http://schemas.microsoft.com/office/drawing/2014/main" id="{0491F2B0-3B15-43C5-9F95-30D0BA72C42A}"/>
              </a:ext>
            </a:extLst>
          </p:cNvPr>
          <p:cNvSpPr>
            <a:spLocks noGrp="1"/>
          </p:cNvSpPr>
          <p:nvPr>
            <p:ph type="subTitle" idx="1"/>
          </p:nvPr>
        </p:nvSpPr>
        <p:spPr>
          <a:xfrm>
            <a:off x="3456972" y="6036765"/>
            <a:ext cx="5278056" cy="757574"/>
          </a:xfrm>
        </p:spPr>
        <p:txBody>
          <a:bodyPr>
            <a:normAutofit fontScale="92500" lnSpcReduction="10000"/>
          </a:bodyPr>
          <a:lstStyle/>
          <a:p>
            <a:r>
              <a:rPr lang="en-CA" dirty="0">
                <a:cs typeface="Arial" panose="020B0604020202020204" pitchFamily="34" charset="0"/>
              </a:rPr>
              <a:t>Stefano Mezzini</a:t>
            </a:r>
          </a:p>
          <a:p>
            <a:r>
              <a:rPr lang="en-CA" sz="2000" dirty="0">
                <a:cs typeface="Arial" panose="020B0604020202020204" pitchFamily="34" charset="0"/>
              </a:rPr>
              <a:t>Ph.D. Biology candidate</a:t>
            </a:r>
          </a:p>
        </p:txBody>
      </p:sp>
      <p:pic>
        <p:nvPicPr>
          <p:cNvPr id="14" name="Picture 13" descr="Graphical user interface, text&#10;&#10;Description automatically generated">
            <a:extLst>
              <a:ext uri="{FF2B5EF4-FFF2-40B4-BE49-F238E27FC236}">
                <a16:creationId xmlns:a16="http://schemas.microsoft.com/office/drawing/2014/main" id="{9B923131-66FF-48EC-93D1-BC87DB4E5A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16964" y="5894451"/>
            <a:ext cx="3332702" cy="920180"/>
          </a:xfrm>
          <a:prstGeom prst="rect">
            <a:avLst/>
          </a:prstGeom>
        </p:spPr>
      </p:pic>
      <p:pic>
        <p:nvPicPr>
          <p:cNvPr id="16" name="Picture 15">
            <a:extLst>
              <a:ext uri="{FF2B5EF4-FFF2-40B4-BE49-F238E27FC236}">
                <a16:creationId xmlns:a16="http://schemas.microsoft.com/office/drawing/2014/main" id="{491E8043-DBB2-4415-BB70-24187E7867B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5293" y="5518373"/>
            <a:ext cx="3173477" cy="1233007"/>
          </a:xfrm>
          <a:prstGeom prst="rect">
            <a:avLst/>
          </a:prstGeom>
        </p:spPr>
      </p:pic>
      <p:pic>
        <p:nvPicPr>
          <p:cNvPr id="11" name="Picture 10">
            <a:extLst>
              <a:ext uri="{FF2B5EF4-FFF2-40B4-BE49-F238E27FC236}">
                <a16:creationId xmlns:a16="http://schemas.microsoft.com/office/drawing/2014/main" id="{05DD7F3D-56F5-4B20-8E58-257A7C691C1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637124" y="1403132"/>
            <a:ext cx="8826312" cy="4413156"/>
          </a:xfrm>
          <a:prstGeom prst="rect">
            <a:avLst/>
          </a:prstGeom>
        </p:spPr>
      </p:pic>
      <p:pic>
        <p:nvPicPr>
          <p:cNvPr id="4" name="Picture 3">
            <a:extLst>
              <a:ext uri="{FF2B5EF4-FFF2-40B4-BE49-F238E27FC236}">
                <a16:creationId xmlns:a16="http://schemas.microsoft.com/office/drawing/2014/main" id="{56C20A0F-4127-FFC9-8A45-9E5B6983E2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557" y="3104"/>
            <a:ext cx="1237365" cy="1237365"/>
          </a:xfrm>
          <a:prstGeom prst="rect">
            <a:avLst/>
          </a:prstGeom>
        </p:spPr>
      </p:pic>
      <p:pic>
        <p:nvPicPr>
          <p:cNvPr id="27" name="Audio 26">
            <a:hlinkClick r:id="" action="ppaction://media"/>
            <a:extLst>
              <a:ext uri="{FF2B5EF4-FFF2-40B4-BE49-F238E27FC236}">
                <a16:creationId xmlns:a16="http://schemas.microsoft.com/office/drawing/2014/main" id="{9AEC9C8C-4475-B858-86E1-5D79DF001B0D}"/>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26335241"/>
      </p:ext>
    </p:extLst>
  </p:cSld>
  <p:clrMapOvr>
    <a:masterClrMapping/>
  </p:clrMapOvr>
  <mc:AlternateContent xmlns:mc="http://schemas.openxmlformats.org/markup-compatibility/2006" xmlns:p14="http://schemas.microsoft.com/office/powerpoint/2010/main">
    <mc:Choice Requires="p14">
      <p:transition spd="slow" p14:dur="2000" advTm="7917"/>
    </mc:Choice>
    <mc:Fallback xmlns="">
      <p:transition spd="slow" advTm="7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31527-1CE7-C30E-4BF9-95884FFBC5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2C2AED-5B70-A136-ACBF-927DA4772D42}"/>
              </a:ext>
            </a:extLst>
          </p:cNvPr>
          <p:cNvSpPr>
            <a:spLocks noGrp="1"/>
          </p:cNvSpPr>
          <p:nvPr>
            <p:ph type="title"/>
          </p:nvPr>
        </p:nvSpPr>
        <p:spPr/>
        <p:txBody>
          <a:bodyPr>
            <a:normAutofit/>
          </a:bodyPr>
          <a:lstStyle/>
          <a:p>
            <a:pPr algn="ctr"/>
            <a:r>
              <a:rPr lang="en-CA" sz="4000" i="1" dirty="0"/>
              <a:t>How and where will mammals move in 2100?</a:t>
            </a:r>
            <a:br>
              <a:rPr lang="en-CA" sz="4000" i="1" dirty="0"/>
            </a:br>
            <a:endParaRPr lang="en-CA" sz="4000" i="1" dirty="0"/>
          </a:p>
        </p:txBody>
      </p:sp>
      <p:sp>
        <p:nvSpPr>
          <p:cNvPr id="5" name="Slide Number Placeholder 4">
            <a:extLst>
              <a:ext uri="{FF2B5EF4-FFF2-40B4-BE49-F238E27FC236}">
                <a16:creationId xmlns:a16="http://schemas.microsoft.com/office/drawing/2014/main" id="{7E165762-04BF-0530-26D7-7129444B8123}"/>
              </a:ext>
            </a:extLst>
          </p:cNvPr>
          <p:cNvSpPr>
            <a:spLocks noGrp="1"/>
          </p:cNvSpPr>
          <p:nvPr>
            <p:ph type="sldNum" sz="quarter" idx="12"/>
          </p:nvPr>
        </p:nvSpPr>
        <p:spPr/>
        <p:txBody>
          <a:bodyPr/>
          <a:lstStyle/>
          <a:p>
            <a:fld id="{AE8FF73E-95BF-4E5E-8039-3219E3426DBA}" type="slidenum">
              <a:rPr lang="en-CA" smtClean="0"/>
              <a:pPr/>
              <a:t>10</a:t>
            </a:fld>
            <a:endParaRPr lang="en-CA" dirty="0"/>
          </a:p>
        </p:txBody>
      </p:sp>
      <p:pic>
        <p:nvPicPr>
          <p:cNvPr id="109" name="Audio 108">
            <a:hlinkClick r:id="" action="ppaction://media"/>
            <a:extLst>
              <a:ext uri="{FF2B5EF4-FFF2-40B4-BE49-F238E27FC236}">
                <a16:creationId xmlns:a16="http://schemas.microsoft.com/office/drawing/2014/main" id="{DDB55FEE-57C3-45C1-DC30-62FF0BD038B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33032260"/>
      </p:ext>
    </p:extLst>
  </p:cSld>
  <p:clrMapOvr>
    <a:masterClrMapping/>
  </p:clrMapOvr>
  <mc:AlternateContent xmlns:mc="http://schemas.openxmlformats.org/markup-compatibility/2006" xmlns:p14="http://schemas.microsoft.com/office/powerpoint/2010/main">
    <mc:Choice Requires="p14">
      <p:transition spd="slow" p14:dur="2000" advTm="11248"/>
    </mc:Choice>
    <mc:Fallback xmlns="">
      <p:transition spd="slow" advTm="112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map of the north america&#10;&#10;AI-generated content may be incorrect.">
            <a:extLst>
              <a:ext uri="{FF2B5EF4-FFF2-40B4-BE49-F238E27FC236}">
                <a16:creationId xmlns:a16="http://schemas.microsoft.com/office/drawing/2014/main" id="{01C29F87-6AEE-BE1A-5EB5-903E789A6C7E}"/>
              </a:ext>
            </a:extLst>
          </p:cNvPr>
          <p:cNvPicPr>
            <a:picLocks noChangeAspect="1"/>
          </p:cNvPicPr>
          <p:nvPr/>
        </p:nvPicPr>
        <p:blipFill>
          <a:blip r:embed="rId5">
            <a:extLst>
              <a:ext uri="{28A0092B-C50C-407E-A947-70E740481C1C}">
                <a14:useLocalDpi xmlns:a14="http://schemas.microsoft.com/office/drawing/2010/main" val="0"/>
              </a:ext>
            </a:extLst>
          </a:blip>
          <a:srcRect r="7205"/>
          <a:stretch>
            <a:fillRect/>
          </a:stretch>
        </p:blipFill>
        <p:spPr>
          <a:xfrm>
            <a:off x="880717" y="1222"/>
            <a:ext cx="11311283" cy="6858000"/>
          </a:xfrm>
          <a:prstGeom prst="rect">
            <a:avLst/>
          </a:prstGeom>
        </p:spPr>
      </p:pic>
      <p:sp>
        <p:nvSpPr>
          <p:cNvPr id="4" name="Slide Number Placeholder 3">
            <a:extLst>
              <a:ext uri="{FF2B5EF4-FFF2-40B4-BE49-F238E27FC236}">
                <a16:creationId xmlns:a16="http://schemas.microsoft.com/office/drawing/2014/main" id="{CC08004A-03D1-0A90-9C22-2A6769655C7F}"/>
              </a:ext>
            </a:extLst>
          </p:cNvPr>
          <p:cNvSpPr>
            <a:spLocks noGrp="1"/>
          </p:cNvSpPr>
          <p:nvPr>
            <p:ph type="sldNum" sz="quarter" idx="12"/>
          </p:nvPr>
        </p:nvSpPr>
        <p:spPr/>
        <p:txBody>
          <a:bodyPr/>
          <a:lstStyle/>
          <a:p>
            <a:fld id="{AE8FF73E-95BF-4E5E-8039-3219E3426DBA}" type="slidenum">
              <a:rPr lang="en-CA" smtClean="0"/>
              <a:pPr/>
              <a:t>11</a:t>
            </a:fld>
            <a:endParaRPr lang="en-CA" dirty="0"/>
          </a:p>
        </p:txBody>
      </p:sp>
      <p:sp>
        <p:nvSpPr>
          <p:cNvPr id="18" name="Rectangle 17">
            <a:extLst>
              <a:ext uri="{FF2B5EF4-FFF2-40B4-BE49-F238E27FC236}">
                <a16:creationId xmlns:a16="http://schemas.microsoft.com/office/drawing/2014/main" id="{0797DE55-B6DD-42BF-9D4B-D18093954BF6}"/>
              </a:ext>
            </a:extLst>
          </p:cNvPr>
          <p:cNvSpPr/>
          <p:nvPr/>
        </p:nvSpPr>
        <p:spPr>
          <a:xfrm>
            <a:off x="2299855" y="3530931"/>
            <a:ext cx="2363189" cy="309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7A302F4-2F82-1212-4666-1EBCFCA9EF45}"/>
              </a:ext>
            </a:extLst>
          </p:cNvPr>
          <p:cNvSpPr txBox="1"/>
          <p:nvPr/>
        </p:nvSpPr>
        <p:spPr>
          <a:xfrm>
            <a:off x="9570446" y="3263724"/>
            <a:ext cx="1305992" cy="369332"/>
          </a:xfrm>
          <a:prstGeom prst="rect">
            <a:avLst/>
          </a:prstGeom>
          <a:noFill/>
        </p:spPr>
        <p:txBody>
          <a:bodyPr wrap="square">
            <a:spAutoFit/>
          </a:bodyPr>
          <a:lstStyle/>
          <a:p>
            <a:pPr algn="ctr"/>
            <a:r>
              <a:rPr lang="en-US" b="1" dirty="0">
                <a:solidFill>
                  <a:schemeClr val="bg1"/>
                </a:solidFill>
              </a:rPr>
              <a:t>Edmonton</a:t>
            </a:r>
          </a:p>
        </p:txBody>
      </p:sp>
      <p:sp>
        <p:nvSpPr>
          <p:cNvPr id="6" name="Rectangle 5">
            <a:extLst>
              <a:ext uri="{FF2B5EF4-FFF2-40B4-BE49-F238E27FC236}">
                <a16:creationId xmlns:a16="http://schemas.microsoft.com/office/drawing/2014/main" id="{FCDBFBBB-AFE2-0C09-20B9-21D53B2EA3D6}"/>
              </a:ext>
            </a:extLst>
          </p:cNvPr>
          <p:cNvSpPr/>
          <p:nvPr/>
        </p:nvSpPr>
        <p:spPr>
          <a:xfrm>
            <a:off x="3632200" y="5201920"/>
            <a:ext cx="1320158" cy="16052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8" name="Picture 7">
            <a:extLst>
              <a:ext uri="{FF2B5EF4-FFF2-40B4-BE49-F238E27FC236}">
                <a16:creationId xmlns:a16="http://schemas.microsoft.com/office/drawing/2014/main" id="{CA255A02-1A58-AFD2-8018-8F5ED304AD89}"/>
              </a:ext>
            </a:extLst>
          </p:cNvPr>
          <p:cNvPicPr>
            <a:picLocks noChangeAspect="1"/>
          </p:cNvPicPr>
          <p:nvPr/>
        </p:nvPicPr>
        <p:blipFill rotWithShape="1">
          <a:blip r:embed="rId6">
            <a:extLst>
              <a:ext uri="{28A0092B-C50C-407E-A947-70E740481C1C}">
                <a14:useLocalDpi xmlns:a14="http://schemas.microsoft.com/office/drawing/2010/main" val="0"/>
              </a:ext>
            </a:extLst>
          </a:blip>
          <a:srcRect l="10920" t="52750" r="80392" b="27389"/>
          <a:stretch/>
        </p:blipFill>
        <p:spPr>
          <a:xfrm>
            <a:off x="633866" y="1016241"/>
            <a:ext cx="1052701" cy="1363747"/>
          </a:xfrm>
          <a:prstGeom prst="rect">
            <a:avLst/>
          </a:prstGeom>
        </p:spPr>
      </p:pic>
      <p:sp>
        <p:nvSpPr>
          <p:cNvPr id="11" name="Rectangle 10">
            <a:extLst>
              <a:ext uri="{FF2B5EF4-FFF2-40B4-BE49-F238E27FC236}">
                <a16:creationId xmlns:a16="http://schemas.microsoft.com/office/drawing/2014/main" id="{23A8499A-A4FB-B513-8EC9-49089A3A8A8E}"/>
              </a:ext>
            </a:extLst>
          </p:cNvPr>
          <p:cNvSpPr/>
          <p:nvPr/>
        </p:nvSpPr>
        <p:spPr>
          <a:xfrm>
            <a:off x="2452255" y="3683331"/>
            <a:ext cx="2363189" cy="309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Audio 23">
            <a:hlinkClick r:id="" action="ppaction://media"/>
            <a:extLst>
              <a:ext uri="{FF2B5EF4-FFF2-40B4-BE49-F238E27FC236}">
                <a16:creationId xmlns:a16="http://schemas.microsoft.com/office/drawing/2014/main" id="{0F662C35-E559-C80D-47A6-1929AEFA6E6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45891" t="-245891" r="-245891" b="-245891"/>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54617006"/>
      </p:ext>
    </p:extLst>
  </p:cSld>
  <p:clrMapOvr>
    <a:masterClrMapping/>
  </p:clrMapOvr>
  <mc:AlternateContent xmlns:mc="http://schemas.openxmlformats.org/markup-compatibility/2006" xmlns:p14="http://schemas.microsoft.com/office/powerpoint/2010/main">
    <mc:Choice Requires="p14">
      <p:transition spd="slow" p14:dur="2000" advTm="6246"/>
    </mc:Choice>
    <mc:Fallback xmlns="">
      <p:transition spd="slow" advTm="62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0A7C0-035F-114D-88EB-CC22B184A82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6854C0D-0BCC-2B1A-5C7D-3521F1F03F99}"/>
              </a:ext>
            </a:extLst>
          </p:cNvPr>
          <p:cNvPicPr>
            <a:picLocks noChangeAspect="1"/>
          </p:cNvPicPr>
          <p:nvPr/>
        </p:nvPicPr>
        <p:blipFill rotWithShape="1">
          <a:blip r:embed="rId5">
            <a:extLst>
              <a:ext uri="{28A0092B-C50C-407E-A947-70E740481C1C}">
                <a14:useLocalDpi xmlns:a14="http://schemas.microsoft.com/office/drawing/2010/main" val="0"/>
              </a:ext>
            </a:extLst>
          </a:blip>
          <a:srcRect r="6702"/>
          <a:stretch/>
        </p:blipFill>
        <p:spPr>
          <a:xfrm>
            <a:off x="923180" y="0"/>
            <a:ext cx="11291272" cy="6858000"/>
          </a:xfrm>
          <a:prstGeom prst="rect">
            <a:avLst/>
          </a:prstGeom>
        </p:spPr>
      </p:pic>
      <p:sp>
        <p:nvSpPr>
          <p:cNvPr id="4" name="Slide Number Placeholder 3">
            <a:extLst>
              <a:ext uri="{FF2B5EF4-FFF2-40B4-BE49-F238E27FC236}">
                <a16:creationId xmlns:a16="http://schemas.microsoft.com/office/drawing/2014/main" id="{6664BCBD-7AED-7085-771F-5D8E2D5E6039}"/>
              </a:ext>
            </a:extLst>
          </p:cNvPr>
          <p:cNvSpPr>
            <a:spLocks noGrp="1"/>
          </p:cNvSpPr>
          <p:nvPr>
            <p:ph type="sldNum" sz="quarter" idx="12"/>
          </p:nvPr>
        </p:nvSpPr>
        <p:spPr/>
        <p:txBody>
          <a:bodyPr/>
          <a:lstStyle/>
          <a:p>
            <a:fld id="{AE8FF73E-95BF-4E5E-8039-3219E3426DBA}" type="slidenum">
              <a:rPr lang="en-CA" smtClean="0"/>
              <a:pPr/>
              <a:t>12</a:t>
            </a:fld>
            <a:endParaRPr lang="en-CA" dirty="0"/>
          </a:p>
        </p:txBody>
      </p:sp>
      <p:sp>
        <p:nvSpPr>
          <p:cNvPr id="6" name="TextBox 5">
            <a:extLst>
              <a:ext uri="{FF2B5EF4-FFF2-40B4-BE49-F238E27FC236}">
                <a16:creationId xmlns:a16="http://schemas.microsoft.com/office/drawing/2014/main" id="{99AA7309-B12C-BB93-DEDB-D9D895C5FEDB}"/>
              </a:ext>
            </a:extLst>
          </p:cNvPr>
          <p:cNvSpPr txBox="1"/>
          <p:nvPr/>
        </p:nvSpPr>
        <p:spPr>
          <a:xfrm>
            <a:off x="9570446" y="3263724"/>
            <a:ext cx="1305992" cy="369332"/>
          </a:xfrm>
          <a:prstGeom prst="rect">
            <a:avLst/>
          </a:prstGeom>
          <a:noFill/>
        </p:spPr>
        <p:txBody>
          <a:bodyPr wrap="square">
            <a:spAutoFit/>
          </a:bodyPr>
          <a:lstStyle/>
          <a:p>
            <a:pPr algn="ctr"/>
            <a:r>
              <a:rPr lang="en-US" b="1" dirty="0">
                <a:solidFill>
                  <a:schemeClr val="bg1"/>
                </a:solidFill>
              </a:rPr>
              <a:t>Edmonton</a:t>
            </a:r>
          </a:p>
        </p:txBody>
      </p:sp>
      <p:sp>
        <p:nvSpPr>
          <p:cNvPr id="18" name="Rectangle 17">
            <a:extLst>
              <a:ext uri="{FF2B5EF4-FFF2-40B4-BE49-F238E27FC236}">
                <a16:creationId xmlns:a16="http://schemas.microsoft.com/office/drawing/2014/main" id="{1D729414-6236-C610-83C5-5E5607F83720}"/>
              </a:ext>
            </a:extLst>
          </p:cNvPr>
          <p:cNvSpPr/>
          <p:nvPr/>
        </p:nvSpPr>
        <p:spPr>
          <a:xfrm>
            <a:off x="2299855" y="3530931"/>
            <a:ext cx="2363189" cy="309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8139ADC1-5AF5-F5BC-E400-347FA6DF7145}"/>
              </a:ext>
            </a:extLst>
          </p:cNvPr>
          <p:cNvGrpSpPr/>
          <p:nvPr/>
        </p:nvGrpSpPr>
        <p:grpSpPr>
          <a:xfrm>
            <a:off x="6154876" y="681038"/>
            <a:ext cx="5810254" cy="6014776"/>
            <a:chOff x="6154876" y="681038"/>
            <a:chExt cx="5810254" cy="6014776"/>
          </a:xfrm>
        </p:grpSpPr>
        <p:sp>
          <p:nvSpPr>
            <p:cNvPr id="8" name="Graphic 13">
              <a:extLst>
                <a:ext uri="{FF2B5EF4-FFF2-40B4-BE49-F238E27FC236}">
                  <a16:creationId xmlns:a16="http://schemas.microsoft.com/office/drawing/2014/main" id="{5B53ECE0-2D81-1393-988B-4DD0587C70CD}"/>
                </a:ext>
              </a:extLst>
            </p:cNvPr>
            <p:cNvSpPr/>
            <p:nvPr/>
          </p:nvSpPr>
          <p:spPr>
            <a:xfrm flipH="1" flipV="1">
              <a:off x="8818297" y="681038"/>
              <a:ext cx="700531" cy="643267"/>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rgbClr val="4477AA"/>
            </a:solidFill>
            <a:ln w="19050" cap="flat">
              <a:solidFill>
                <a:schemeClr val="tx1">
                  <a:lumMod val="95000"/>
                  <a:lumOff val="5000"/>
                </a:schemeClr>
              </a:solidFill>
              <a:prstDash val="solid"/>
              <a:miter/>
            </a:ln>
          </p:spPr>
          <p:txBody>
            <a:bodyPr rtlCol="0" anchor="ctr"/>
            <a:lstStyle/>
            <a:p>
              <a:endParaRPr lang="en-CA" dirty="0"/>
            </a:p>
          </p:txBody>
        </p:sp>
        <p:sp>
          <p:nvSpPr>
            <p:cNvPr id="9" name="Graphic 11">
              <a:extLst>
                <a:ext uri="{FF2B5EF4-FFF2-40B4-BE49-F238E27FC236}">
                  <a16:creationId xmlns:a16="http://schemas.microsoft.com/office/drawing/2014/main" id="{6A593C59-8DB4-F809-9A0C-8C0D99EEE8CE}"/>
                </a:ext>
              </a:extLst>
            </p:cNvPr>
            <p:cNvSpPr/>
            <p:nvPr/>
          </p:nvSpPr>
          <p:spPr>
            <a:xfrm flipV="1">
              <a:off x="6154876" y="1690708"/>
              <a:ext cx="1052701" cy="1052233"/>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rgbClr val="66CCEE"/>
            </a:solidFill>
            <a:ln w="19050" cap="flat">
              <a:solidFill>
                <a:schemeClr val="tx1">
                  <a:lumMod val="95000"/>
                  <a:lumOff val="5000"/>
                </a:schemeClr>
              </a:solidFill>
              <a:prstDash val="solid"/>
              <a:miter/>
            </a:ln>
          </p:spPr>
          <p:txBody>
            <a:bodyPr rtlCol="0" anchor="ctr"/>
            <a:lstStyle/>
            <a:p>
              <a:endParaRPr lang="en-CA" dirty="0"/>
            </a:p>
          </p:txBody>
        </p:sp>
        <p:pic>
          <p:nvPicPr>
            <p:cNvPr id="11" name="Graphic 10">
              <a:extLst>
                <a:ext uri="{FF2B5EF4-FFF2-40B4-BE49-F238E27FC236}">
                  <a16:creationId xmlns:a16="http://schemas.microsoft.com/office/drawing/2014/main" id="{8D6AF7C0-3750-E871-A0A4-99F711BA753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66637" y="3795985"/>
              <a:ext cx="1052701" cy="1052701"/>
            </a:xfrm>
            <a:prstGeom prst="rect">
              <a:avLst/>
            </a:prstGeom>
          </p:spPr>
        </p:pic>
        <p:sp>
          <p:nvSpPr>
            <p:cNvPr id="13" name="Graphic 5">
              <a:extLst>
                <a:ext uri="{FF2B5EF4-FFF2-40B4-BE49-F238E27FC236}">
                  <a16:creationId xmlns:a16="http://schemas.microsoft.com/office/drawing/2014/main" id="{205A2103-9E83-9834-09D0-93A7129A6679}"/>
                </a:ext>
              </a:extLst>
            </p:cNvPr>
            <p:cNvSpPr/>
            <p:nvPr/>
          </p:nvSpPr>
          <p:spPr>
            <a:xfrm flipH="1">
              <a:off x="7357380" y="4348411"/>
              <a:ext cx="1080492" cy="732249"/>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rgbClr val="654321"/>
            </a:solidFill>
            <a:ln w="19050" cap="flat">
              <a:solidFill>
                <a:schemeClr val="tx1">
                  <a:lumMod val="95000"/>
                  <a:lumOff val="5000"/>
                </a:schemeClr>
              </a:solidFill>
              <a:prstDash val="solid"/>
              <a:miter/>
            </a:ln>
          </p:spPr>
          <p:txBody>
            <a:bodyPr rtlCol="0" anchor="ctr"/>
            <a:lstStyle/>
            <a:p>
              <a:endParaRPr lang="en-CA" dirty="0"/>
            </a:p>
          </p:txBody>
        </p:sp>
        <p:sp>
          <p:nvSpPr>
            <p:cNvPr id="14" name="Graphic 1">
              <a:extLst>
                <a:ext uri="{FF2B5EF4-FFF2-40B4-BE49-F238E27FC236}">
                  <a16:creationId xmlns:a16="http://schemas.microsoft.com/office/drawing/2014/main" id="{7C499C7A-E763-4B1F-B85D-F59E1A2662CA}"/>
                </a:ext>
              </a:extLst>
            </p:cNvPr>
            <p:cNvSpPr/>
            <p:nvPr/>
          </p:nvSpPr>
          <p:spPr>
            <a:xfrm flipV="1">
              <a:off x="7767633" y="6016886"/>
              <a:ext cx="738318" cy="678928"/>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rgbClr val="228833"/>
            </a:solidFill>
            <a:ln w="19050" cap="flat">
              <a:solidFill>
                <a:schemeClr val="tx1">
                  <a:lumMod val="95000"/>
                  <a:lumOff val="5000"/>
                </a:schemeClr>
              </a:solidFill>
              <a:prstDash val="solid"/>
              <a:miter/>
            </a:ln>
          </p:spPr>
          <p:txBody>
            <a:bodyPr rtlCol="0" anchor="ctr"/>
            <a:lstStyle/>
            <a:p>
              <a:endParaRPr lang="en-CA" dirty="0"/>
            </a:p>
          </p:txBody>
        </p:sp>
        <p:pic>
          <p:nvPicPr>
            <p:cNvPr id="16" name="Graphic 15">
              <a:extLst>
                <a:ext uri="{FF2B5EF4-FFF2-40B4-BE49-F238E27FC236}">
                  <a16:creationId xmlns:a16="http://schemas.microsoft.com/office/drawing/2014/main" id="{FAAEDD61-511F-E75F-8BC4-61CA56E740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12429" y="4541677"/>
              <a:ext cx="1052701" cy="1077967"/>
            </a:xfrm>
            <a:prstGeom prst="rect">
              <a:avLst/>
            </a:prstGeom>
          </p:spPr>
        </p:pic>
        <p:sp>
          <p:nvSpPr>
            <p:cNvPr id="17" name="Graphic 2">
              <a:extLst>
                <a:ext uri="{FF2B5EF4-FFF2-40B4-BE49-F238E27FC236}">
                  <a16:creationId xmlns:a16="http://schemas.microsoft.com/office/drawing/2014/main" id="{6898D92C-93B2-C76A-FEFB-55F0F586368F}"/>
                </a:ext>
              </a:extLst>
            </p:cNvPr>
            <p:cNvSpPr/>
            <p:nvPr/>
          </p:nvSpPr>
          <p:spPr>
            <a:xfrm flipV="1">
              <a:off x="9031010" y="6108258"/>
              <a:ext cx="1078872" cy="586964"/>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rgbClr val="CCBB44"/>
            </a:solidFill>
            <a:ln w="19050" cap="flat">
              <a:solidFill>
                <a:schemeClr val="tx1">
                  <a:lumMod val="95000"/>
                  <a:lumOff val="5000"/>
                </a:schemeClr>
              </a:solidFill>
              <a:prstDash val="solid"/>
              <a:miter/>
            </a:ln>
          </p:spPr>
          <p:txBody>
            <a:bodyPr rtlCol="0" anchor="ctr"/>
            <a:lstStyle/>
            <a:p>
              <a:endParaRPr lang="en-CA" dirty="0"/>
            </a:p>
          </p:txBody>
        </p:sp>
      </p:grpSp>
      <p:pic>
        <p:nvPicPr>
          <p:cNvPr id="20" name="Picture 19">
            <a:extLst>
              <a:ext uri="{FF2B5EF4-FFF2-40B4-BE49-F238E27FC236}">
                <a16:creationId xmlns:a16="http://schemas.microsoft.com/office/drawing/2014/main" id="{8EA7C27B-D29D-26C2-6974-619E3259956C}"/>
              </a:ext>
            </a:extLst>
          </p:cNvPr>
          <p:cNvPicPr>
            <a:picLocks noChangeAspect="1"/>
          </p:cNvPicPr>
          <p:nvPr/>
        </p:nvPicPr>
        <p:blipFill rotWithShape="1">
          <a:blip r:embed="rId5">
            <a:extLst>
              <a:ext uri="{28A0092B-C50C-407E-A947-70E740481C1C}">
                <a14:useLocalDpi xmlns:a14="http://schemas.microsoft.com/office/drawing/2010/main" val="0"/>
              </a:ext>
            </a:extLst>
          </a:blip>
          <a:srcRect l="10920" t="52750" r="80392" b="27389"/>
          <a:stretch/>
        </p:blipFill>
        <p:spPr>
          <a:xfrm>
            <a:off x="633866" y="1016241"/>
            <a:ext cx="1052701" cy="1363747"/>
          </a:xfrm>
          <a:prstGeom prst="rect">
            <a:avLst/>
          </a:prstGeom>
        </p:spPr>
      </p:pic>
      <p:sp>
        <p:nvSpPr>
          <p:cNvPr id="12" name="Content Placeholder 5">
            <a:extLst>
              <a:ext uri="{FF2B5EF4-FFF2-40B4-BE49-F238E27FC236}">
                <a16:creationId xmlns:a16="http://schemas.microsoft.com/office/drawing/2014/main" id="{468ECB53-C366-2D11-A6FB-2BE18572DE3E}"/>
              </a:ext>
            </a:extLst>
          </p:cNvPr>
          <p:cNvSpPr>
            <a:spLocks noGrp="1"/>
          </p:cNvSpPr>
          <p:nvPr>
            <p:ph idx="1"/>
          </p:nvPr>
        </p:nvSpPr>
        <p:spPr>
          <a:xfrm>
            <a:off x="516183" y="2379988"/>
            <a:ext cx="10515600" cy="3796974"/>
          </a:xfrm>
        </p:spPr>
        <p:txBody>
          <a:bodyPr>
            <a:normAutofit/>
          </a:bodyPr>
          <a:lstStyle/>
          <a:p>
            <a:pPr marL="0" indent="0">
              <a:buNone/>
            </a:pPr>
            <a:endParaRPr lang="en-US" dirty="0"/>
          </a:p>
          <a:p>
            <a:pPr marL="0" indent="0">
              <a:buNone/>
            </a:pPr>
            <a:endParaRPr lang="en-US" dirty="0"/>
          </a:p>
          <a:p>
            <a:r>
              <a:rPr lang="en-US" dirty="0"/>
              <a:t>1.5 million GPS locations</a:t>
            </a:r>
          </a:p>
          <a:p>
            <a:r>
              <a:rPr lang="en-US" dirty="0"/>
              <a:t>6 mammal species</a:t>
            </a:r>
          </a:p>
          <a:p>
            <a:pPr lvl="1"/>
            <a:r>
              <a:rPr lang="en-US" dirty="0"/>
              <a:t>2 caribou ecotypes</a:t>
            </a:r>
          </a:p>
        </p:txBody>
      </p:sp>
      <p:pic>
        <p:nvPicPr>
          <p:cNvPr id="112" name="Audio 111">
            <a:hlinkClick r:id="" action="ppaction://media"/>
            <a:extLst>
              <a:ext uri="{FF2B5EF4-FFF2-40B4-BE49-F238E27FC236}">
                <a16:creationId xmlns:a16="http://schemas.microsoft.com/office/drawing/2014/main" id="{BC2D104F-6857-7BC0-16A8-02AA22F12F93}"/>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6569013"/>
      </p:ext>
    </p:extLst>
  </p:cSld>
  <p:clrMapOvr>
    <a:masterClrMapping/>
  </p:clrMapOvr>
  <mc:AlternateContent xmlns:mc="http://schemas.openxmlformats.org/markup-compatibility/2006" xmlns:p14="http://schemas.microsoft.com/office/powerpoint/2010/main">
    <mc:Choice Requires="p14">
      <p:transition spd="slow" p14:dur="2000" advTm="20583"/>
    </mc:Choice>
    <mc:Fallback xmlns="">
      <p:transition spd="slow" advTm="205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8D09B-205B-AB1B-E660-767E4B095E7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E2E7309-CE27-4F8D-87BC-F477093FB79F}"/>
              </a:ext>
            </a:extLst>
          </p:cNvPr>
          <p:cNvPicPr>
            <a:picLocks noChangeAspect="1"/>
          </p:cNvPicPr>
          <p:nvPr/>
        </p:nvPicPr>
        <p:blipFill rotWithShape="1">
          <a:blip r:embed="rId4">
            <a:extLst>
              <a:ext uri="{28A0092B-C50C-407E-A947-70E740481C1C}">
                <a14:useLocalDpi xmlns:a14="http://schemas.microsoft.com/office/drawing/2010/main" val="0"/>
              </a:ext>
            </a:extLst>
          </a:blip>
          <a:srcRect l="-176" t="120" r="6565" b="-120"/>
          <a:stretch/>
        </p:blipFill>
        <p:spPr>
          <a:xfrm>
            <a:off x="882278" y="0"/>
            <a:ext cx="11350385" cy="6870884"/>
          </a:xfrm>
          <a:prstGeom prst="rect">
            <a:avLst/>
          </a:prstGeom>
        </p:spPr>
      </p:pic>
      <p:sp>
        <p:nvSpPr>
          <p:cNvPr id="4" name="Slide Number Placeholder 3">
            <a:extLst>
              <a:ext uri="{FF2B5EF4-FFF2-40B4-BE49-F238E27FC236}">
                <a16:creationId xmlns:a16="http://schemas.microsoft.com/office/drawing/2014/main" id="{1CC0CBDD-2BA1-B18B-9AD6-F0096129D30D}"/>
              </a:ext>
            </a:extLst>
          </p:cNvPr>
          <p:cNvSpPr>
            <a:spLocks noGrp="1"/>
          </p:cNvSpPr>
          <p:nvPr>
            <p:ph type="sldNum" sz="quarter" idx="12"/>
          </p:nvPr>
        </p:nvSpPr>
        <p:spPr/>
        <p:txBody>
          <a:bodyPr/>
          <a:lstStyle/>
          <a:p>
            <a:fld id="{AE8FF73E-95BF-4E5E-8039-3219E3426DBA}" type="slidenum">
              <a:rPr lang="en-CA" smtClean="0"/>
              <a:pPr/>
              <a:t>13</a:t>
            </a:fld>
            <a:endParaRPr lang="en-CA" dirty="0"/>
          </a:p>
        </p:txBody>
      </p:sp>
      <p:sp>
        <p:nvSpPr>
          <p:cNvPr id="16" name="Graphic 11">
            <a:extLst>
              <a:ext uri="{FF2B5EF4-FFF2-40B4-BE49-F238E27FC236}">
                <a16:creationId xmlns:a16="http://schemas.microsoft.com/office/drawing/2014/main" id="{07553D3E-A1B3-AB59-B127-D5E3F96C44E4}"/>
              </a:ext>
            </a:extLst>
          </p:cNvPr>
          <p:cNvSpPr/>
          <p:nvPr/>
        </p:nvSpPr>
        <p:spPr>
          <a:xfrm flipV="1">
            <a:off x="8715719" y="877817"/>
            <a:ext cx="1123314" cy="1122816"/>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rgbClr val="66CCEE"/>
          </a:solidFill>
          <a:ln w="19050" cap="flat">
            <a:solidFill>
              <a:schemeClr val="tx1">
                <a:lumMod val="95000"/>
                <a:lumOff val="5000"/>
              </a:schemeClr>
            </a:solidFill>
            <a:prstDash val="solid"/>
            <a:miter/>
          </a:ln>
        </p:spPr>
        <p:txBody>
          <a:bodyPr rtlCol="0" anchor="ctr"/>
          <a:lstStyle/>
          <a:p>
            <a:endParaRPr lang="en-CA" dirty="0"/>
          </a:p>
        </p:txBody>
      </p:sp>
      <p:pic>
        <p:nvPicPr>
          <p:cNvPr id="2" name="Picture 1">
            <a:extLst>
              <a:ext uri="{FF2B5EF4-FFF2-40B4-BE49-F238E27FC236}">
                <a16:creationId xmlns:a16="http://schemas.microsoft.com/office/drawing/2014/main" id="{1983293D-2ABE-3FD3-EF64-BE354C70E0AF}"/>
              </a:ext>
            </a:extLst>
          </p:cNvPr>
          <p:cNvPicPr>
            <a:picLocks noChangeAspect="1"/>
          </p:cNvPicPr>
          <p:nvPr/>
        </p:nvPicPr>
        <p:blipFill rotWithShape="1">
          <a:blip r:embed="rId5">
            <a:extLst>
              <a:ext uri="{28A0092B-C50C-407E-A947-70E740481C1C}">
                <a14:useLocalDpi xmlns:a14="http://schemas.microsoft.com/office/drawing/2010/main" val="0"/>
              </a:ext>
            </a:extLst>
          </a:blip>
          <a:srcRect l="10920" t="52750" r="80392" b="27389"/>
          <a:stretch/>
        </p:blipFill>
        <p:spPr>
          <a:xfrm>
            <a:off x="633866" y="1016241"/>
            <a:ext cx="1052701" cy="1363747"/>
          </a:xfrm>
          <a:prstGeom prst="rect">
            <a:avLst/>
          </a:prstGeom>
        </p:spPr>
      </p:pic>
      <p:sp>
        <p:nvSpPr>
          <p:cNvPr id="3" name="Rectangle 2">
            <a:extLst>
              <a:ext uri="{FF2B5EF4-FFF2-40B4-BE49-F238E27FC236}">
                <a16:creationId xmlns:a16="http://schemas.microsoft.com/office/drawing/2014/main" id="{85A9EF1E-143E-D95B-2636-AB98A5083508}"/>
              </a:ext>
            </a:extLst>
          </p:cNvPr>
          <p:cNvSpPr/>
          <p:nvPr/>
        </p:nvSpPr>
        <p:spPr>
          <a:xfrm>
            <a:off x="2299855" y="3530931"/>
            <a:ext cx="2363189" cy="309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876A497A-A2DE-2660-E036-5338749A05BC}"/>
              </a:ext>
            </a:extLst>
          </p:cNvPr>
          <p:cNvSpPr txBox="1"/>
          <p:nvPr/>
        </p:nvSpPr>
        <p:spPr>
          <a:xfrm>
            <a:off x="9570446" y="3263724"/>
            <a:ext cx="1305992" cy="369332"/>
          </a:xfrm>
          <a:prstGeom prst="rect">
            <a:avLst/>
          </a:prstGeom>
          <a:noFill/>
        </p:spPr>
        <p:txBody>
          <a:bodyPr wrap="square">
            <a:spAutoFit/>
          </a:bodyPr>
          <a:lstStyle/>
          <a:p>
            <a:pPr algn="ctr"/>
            <a:r>
              <a:rPr lang="en-US" b="1" dirty="0">
                <a:solidFill>
                  <a:schemeClr val="bg1"/>
                </a:solidFill>
              </a:rPr>
              <a:t>Edmonton</a:t>
            </a:r>
          </a:p>
        </p:txBody>
      </p:sp>
      <p:pic>
        <p:nvPicPr>
          <p:cNvPr id="111" name="Audio 110">
            <a:hlinkClick r:id="" action="ppaction://media"/>
            <a:extLst>
              <a:ext uri="{FF2B5EF4-FFF2-40B4-BE49-F238E27FC236}">
                <a16:creationId xmlns:a16="http://schemas.microsoft.com/office/drawing/2014/main" id="{664C01A4-3B2F-F807-6638-CF2A8DA95A4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30318995"/>
      </p:ext>
    </p:extLst>
  </p:cSld>
  <p:clrMapOvr>
    <a:masterClrMapping/>
  </p:clrMapOvr>
  <mc:AlternateContent xmlns:mc="http://schemas.openxmlformats.org/markup-compatibility/2006" xmlns:p14="http://schemas.microsoft.com/office/powerpoint/2010/main">
    <mc:Choice Requires="p14">
      <p:transition spd="slow" p14:dur="2000" advTm="5120"/>
    </mc:Choice>
    <mc:Fallback xmlns="">
      <p:transition spd="slow" advTm="51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78A4D-D4DA-4342-97FC-D15B4CB2CB1D}"/>
              </a:ext>
            </a:extLst>
          </p:cNvPr>
          <p:cNvSpPr>
            <a:spLocks noGrp="1"/>
          </p:cNvSpPr>
          <p:nvPr>
            <p:ph type="title"/>
          </p:nvPr>
        </p:nvSpPr>
        <p:spPr/>
        <p:txBody>
          <a:bodyPr/>
          <a:lstStyle/>
          <a:p>
            <a:pPr algn="ctr"/>
            <a:r>
              <a:rPr lang="en-CA" sz="4000" i="1" dirty="0"/>
              <a:t>Temperature affects how caribou move</a:t>
            </a:r>
            <a:br>
              <a:rPr lang="en-CA" sz="4000" i="1" dirty="0"/>
            </a:br>
            <a:endParaRPr lang="en-CA" sz="4000" i="1" dirty="0"/>
          </a:p>
        </p:txBody>
      </p:sp>
      <p:sp>
        <p:nvSpPr>
          <p:cNvPr id="5" name="Slide Number Placeholder 4">
            <a:extLst>
              <a:ext uri="{FF2B5EF4-FFF2-40B4-BE49-F238E27FC236}">
                <a16:creationId xmlns:a16="http://schemas.microsoft.com/office/drawing/2014/main" id="{C4566E82-2C41-4AA5-9B04-959C5C3DB215}"/>
              </a:ext>
            </a:extLst>
          </p:cNvPr>
          <p:cNvSpPr>
            <a:spLocks noGrp="1"/>
          </p:cNvSpPr>
          <p:nvPr>
            <p:ph type="sldNum" sz="quarter" idx="12"/>
          </p:nvPr>
        </p:nvSpPr>
        <p:spPr/>
        <p:txBody>
          <a:bodyPr/>
          <a:lstStyle/>
          <a:p>
            <a:fld id="{AE8FF73E-95BF-4E5E-8039-3219E3426DBA}" type="slidenum">
              <a:rPr lang="en-CA" smtClean="0"/>
              <a:pPr/>
              <a:t>14</a:t>
            </a:fld>
            <a:endParaRPr lang="en-CA" dirty="0"/>
          </a:p>
        </p:txBody>
      </p:sp>
      <p:pic>
        <p:nvPicPr>
          <p:cNvPr id="31" name="Audio 30">
            <a:hlinkClick r:id="" action="ppaction://media"/>
            <a:extLst>
              <a:ext uri="{FF2B5EF4-FFF2-40B4-BE49-F238E27FC236}">
                <a16:creationId xmlns:a16="http://schemas.microsoft.com/office/drawing/2014/main" id="{FE18EB76-303E-6FC9-F030-6BD2B106046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45891" t="-245891" r="-245891" b="-245891"/>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20803540"/>
      </p:ext>
    </p:extLst>
  </p:cSld>
  <p:clrMapOvr>
    <a:masterClrMapping/>
  </p:clrMapOvr>
  <mc:AlternateContent xmlns:mc="http://schemas.openxmlformats.org/markup-compatibility/2006" xmlns:p14="http://schemas.microsoft.com/office/powerpoint/2010/main">
    <mc:Choice Requires="p14">
      <p:transition spd="slow" p14:dur="2000" advTm="4461"/>
    </mc:Choice>
    <mc:Fallback xmlns="">
      <p:transition spd="slow" advTm="44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5B0EF-FD3E-71B1-2768-F34801119D60}"/>
            </a:ext>
          </a:extLst>
        </p:cNvPr>
        <p:cNvGrpSpPr/>
        <p:nvPr/>
      </p:nvGrpSpPr>
      <p:grpSpPr>
        <a:xfrm>
          <a:off x="0" y="0"/>
          <a:ext cx="0" cy="0"/>
          <a:chOff x="0" y="0"/>
          <a:chExt cx="0" cy="0"/>
        </a:xfrm>
      </p:grpSpPr>
      <p:pic>
        <p:nvPicPr>
          <p:cNvPr id="22" name="Picture 21" descr="A diagram of a heat wave&#10;&#10;AI-generated content may be incorrect.">
            <a:extLst>
              <a:ext uri="{FF2B5EF4-FFF2-40B4-BE49-F238E27FC236}">
                <a16:creationId xmlns:a16="http://schemas.microsoft.com/office/drawing/2014/main" id="{9EDFA7C4-EB00-A520-F82D-B8A3036478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3544" y="1219089"/>
            <a:ext cx="11246456" cy="5623228"/>
          </a:xfrm>
          <a:prstGeom prst="rect">
            <a:avLst/>
          </a:prstGeom>
        </p:spPr>
      </p:pic>
      <p:sp>
        <p:nvSpPr>
          <p:cNvPr id="4" name="Slide Number Placeholder 3">
            <a:extLst>
              <a:ext uri="{FF2B5EF4-FFF2-40B4-BE49-F238E27FC236}">
                <a16:creationId xmlns:a16="http://schemas.microsoft.com/office/drawing/2014/main" id="{45132E4E-300D-6969-D981-B7B1D9CE8248}"/>
              </a:ext>
            </a:extLst>
          </p:cNvPr>
          <p:cNvSpPr>
            <a:spLocks noGrp="1"/>
          </p:cNvSpPr>
          <p:nvPr>
            <p:ph type="sldNum" sz="quarter" idx="12"/>
          </p:nvPr>
        </p:nvSpPr>
        <p:spPr/>
        <p:txBody>
          <a:bodyPr/>
          <a:lstStyle/>
          <a:p>
            <a:fld id="{AE8FF73E-95BF-4E5E-8039-3219E3426DBA}" type="slidenum">
              <a:rPr lang="en-CA" smtClean="0"/>
              <a:pPr/>
              <a:t>15</a:t>
            </a:fld>
            <a:endParaRPr lang="en-CA" dirty="0"/>
          </a:p>
        </p:txBody>
      </p:sp>
      <p:sp>
        <p:nvSpPr>
          <p:cNvPr id="5" name="Title 4">
            <a:extLst>
              <a:ext uri="{FF2B5EF4-FFF2-40B4-BE49-F238E27FC236}">
                <a16:creationId xmlns:a16="http://schemas.microsoft.com/office/drawing/2014/main" id="{5BFD8780-B530-F3DD-17D5-D27675C47B16}"/>
              </a:ext>
            </a:extLst>
          </p:cNvPr>
          <p:cNvSpPr>
            <a:spLocks noGrp="1"/>
          </p:cNvSpPr>
          <p:nvPr>
            <p:ph type="title"/>
          </p:nvPr>
        </p:nvSpPr>
        <p:spPr>
          <a:xfrm>
            <a:off x="838800" y="173736"/>
            <a:ext cx="10515600" cy="544339"/>
          </a:xfrm>
        </p:spPr>
        <p:txBody>
          <a:bodyPr>
            <a:noAutofit/>
          </a:bodyPr>
          <a:lstStyle/>
          <a:p>
            <a:r>
              <a:rPr lang="en-US" sz="4000" dirty="0"/>
              <a:t>Temperature alters movement phenology</a:t>
            </a:r>
            <a:endParaRPr lang="en-CA" sz="4000" dirty="0"/>
          </a:p>
        </p:txBody>
      </p:sp>
      <p:grpSp>
        <p:nvGrpSpPr>
          <p:cNvPr id="17" name="Group 16">
            <a:extLst>
              <a:ext uri="{FF2B5EF4-FFF2-40B4-BE49-F238E27FC236}">
                <a16:creationId xmlns:a16="http://schemas.microsoft.com/office/drawing/2014/main" id="{B86AE805-7A10-38F3-5235-7C9CE3D4BF7C}"/>
              </a:ext>
            </a:extLst>
          </p:cNvPr>
          <p:cNvGrpSpPr/>
          <p:nvPr/>
        </p:nvGrpSpPr>
        <p:grpSpPr>
          <a:xfrm>
            <a:off x="6128688" y="803307"/>
            <a:ext cx="4073990" cy="965050"/>
            <a:chOff x="6221806" y="164340"/>
            <a:chExt cx="4550753" cy="1077987"/>
          </a:xfrm>
        </p:grpSpPr>
        <p:grpSp>
          <p:nvGrpSpPr>
            <p:cNvPr id="16" name="Group 15">
              <a:extLst>
                <a:ext uri="{FF2B5EF4-FFF2-40B4-BE49-F238E27FC236}">
                  <a16:creationId xmlns:a16="http://schemas.microsoft.com/office/drawing/2014/main" id="{38F49B92-2326-8F68-B73F-4847E4343BBE}"/>
                </a:ext>
              </a:extLst>
            </p:cNvPr>
            <p:cNvGrpSpPr/>
            <p:nvPr/>
          </p:nvGrpSpPr>
          <p:grpSpPr>
            <a:xfrm>
              <a:off x="9858159" y="224725"/>
              <a:ext cx="914400" cy="1017602"/>
              <a:chOff x="9858159" y="224725"/>
              <a:chExt cx="914400" cy="1017602"/>
            </a:xfrm>
          </p:grpSpPr>
          <p:pic>
            <p:nvPicPr>
              <p:cNvPr id="10" name="Graphic 9" descr="Traffic light with solid fill">
                <a:extLst>
                  <a:ext uri="{FF2B5EF4-FFF2-40B4-BE49-F238E27FC236}">
                    <a16:creationId xmlns:a16="http://schemas.microsoft.com/office/drawing/2014/main" id="{9C7233BC-4C51-00B0-1786-780C8FB69F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58159" y="224725"/>
                <a:ext cx="914400" cy="914400"/>
              </a:xfrm>
              <a:prstGeom prst="rect">
                <a:avLst/>
              </a:prstGeom>
            </p:spPr>
          </p:pic>
          <p:sp>
            <p:nvSpPr>
              <p:cNvPr id="13" name="Explosion: 8 Points 12">
                <a:extLst>
                  <a:ext uri="{FF2B5EF4-FFF2-40B4-BE49-F238E27FC236}">
                    <a16:creationId xmlns:a16="http://schemas.microsoft.com/office/drawing/2014/main" id="{AFD9C4DE-6CB6-426E-D6A5-A719443D7DFA}"/>
                  </a:ext>
                </a:extLst>
              </p:cNvPr>
              <p:cNvSpPr/>
              <p:nvPr/>
            </p:nvSpPr>
            <p:spPr>
              <a:xfrm>
                <a:off x="10038934" y="625258"/>
                <a:ext cx="552832" cy="617069"/>
              </a:xfrm>
              <a:prstGeom prst="irregularSeal1">
                <a:avLst/>
              </a:prstGeom>
              <a:solidFill>
                <a:srgbClr val="92D050">
                  <a:alpha val="32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2" name="Oval 11">
                <a:extLst>
                  <a:ext uri="{FF2B5EF4-FFF2-40B4-BE49-F238E27FC236}">
                    <a16:creationId xmlns:a16="http://schemas.microsoft.com/office/drawing/2014/main" id="{8709382B-697F-3961-CABB-99FB79C09BD6}"/>
                  </a:ext>
                </a:extLst>
              </p:cNvPr>
              <p:cNvSpPr/>
              <p:nvPr/>
            </p:nvSpPr>
            <p:spPr>
              <a:xfrm>
                <a:off x="10231988" y="809395"/>
                <a:ext cx="166724" cy="166724"/>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15" name="Group 14">
              <a:extLst>
                <a:ext uri="{FF2B5EF4-FFF2-40B4-BE49-F238E27FC236}">
                  <a16:creationId xmlns:a16="http://schemas.microsoft.com/office/drawing/2014/main" id="{4546D806-FEBC-31CB-6391-C9E49BC5A92B}"/>
                </a:ext>
              </a:extLst>
            </p:cNvPr>
            <p:cNvGrpSpPr/>
            <p:nvPr/>
          </p:nvGrpSpPr>
          <p:grpSpPr>
            <a:xfrm>
              <a:off x="6221806" y="164340"/>
              <a:ext cx="914400" cy="980039"/>
              <a:chOff x="6221806" y="164340"/>
              <a:chExt cx="914400" cy="980039"/>
            </a:xfrm>
          </p:grpSpPr>
          <p:pic>
            <p:nvPicPr>
              <p:cNvPr id="9" name="Graphic 8" descr="Traffic light with solid fill">
                <a:extLst>
                  <a:ext uri="{FF2B5EF4-FFF2-40B4-BE49-F238E27FC236}">
                    <a16:creationId xmlns:a16="http://schemas.microsoft.com/office/drawing/2014/main" id="{CBC0C4FA-AD38-2D9F-9C3E-88B73877E77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21806" y="229979"/>
                <a:ext cx="914400" cy="914400"/>
              </a:xfrm>
              <a:prstGeom prst="rect">
                <a:avLst/>
              </a:prstGeom>
            </p:spPr>
          </p:pic>
          <p:sp>
            <p:nvSpPr>
              <p:cNvPr id="11" name="Oval 10">
                <a:extLst>
                  <a:ext uri="{FF2B5EF4-FFF2-40B4-BE49-F238E27FC236}">
                    <a16:creationId xmlns:a16="http://schemas.microsoft.com/office/drawing/2014/main" id="{A94EEAF8-4FF2-1DA2-3A9B-5678B9ED03CB}"/>
                  </a:ext>
                </a:extLst>
              </p:cNvPr>
              <p:cNvSpPr/>
              <p:nvPr/>
            </p:nvSpPr>
            <p:spPr>
              <a:xfrm>
                <a:off x="6595644" y="389513"/>
                <a:ext cx="166724" cy="166724"/>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Explosion: 8 Points 13">
                <a:extLst>
                  <a:ext uri="{FF2B5EF4-FFF2-40B4-BE49-F238E27FC236}">
                    <a16:creationId xmlns:a16="http://schemas.microsoft.com/office/drawing/2014/main" id="{8F14083A-E1FF-B8D9-2960-43916A036E60}"/>
                  </a:ext>
                </a:extLst>
              </p:cNvPr>
              <p:cNvSpPr/>
              <p:nvPr/>
            </p:nvSpPr>
            <p:spPr>
              <a:xfrm>
                <a:off x="6402590" y="164340"/>
                <a:ext cx="552832" cy="617069"/>
              </a:xfrm>
              <a:prstGeom prst="irregularSeal1">
                <a:avLst/>
              </a:prstGeom>
              <a:solidFill>
                <a:srgbClr val="C00000">
                  <a:alpha val="32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pic>
        <p:nvPicPr>
          <p:cNvPr id="24" name="Graphic 23" descr="Clock with solid fill">
            <a:extLst>
              <a:ext uri="{FF2B5EF4-FFF2-40B4-BE49-F238E27FC236}">
                <a16:creationId xmlns:a16="http://schemas.microsoft.com/office/drawing/2014/main" id="{12833AFE-97E5-D402-16DF-DC618C5E53C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33263" y="1318387"/>
            <a:ext cx="912118" cy="912116"/>
          </a:xfrm>
          <a:prstGeom prst="rect">
            <a:avLst/>
          </a:prstGeom>
        </p:spPr>
      </p:pic>
      <p:pic>
        <p:nvPicPr>
          <p:cNvPr id="25" name="Graphic 24" descr="Daily calendar with solid fill">
            <a:extLst>
              <a:ext uri="{FF2B5EF4-FFF2-40B4-BE49-F238E27FC236}">
                <a16:creationId xmlns:a16="http://schemas.microsoft.com/office/drawing/2014/main" id="{A21675B9-3957-7884-4B2A-3DC4B0AD54F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68849" y="1301027"/>
            <a:ext cx="912118" cy="912116"/>
          </a:xfrm>
          <a:prstGeom prst="rect">
            <a:avLst/>
          </a:prstGeom>
        </p:spPr>
      </p:pic>
      <p:pic>
        <p:nvPicPr>
          <p:cNvPr id="65" name="Audio 64">
            <a:hlinkClick r:id="" action="ppaction://media"/>
            <a:extLst>
              <a:ext uri="{FF2B5EF4-FFF2-40B4-BE49-F238E27FC236}">
                <a16:creationId xmlns:a16="http://schemas.microsoft.com/office/drawing/2014/main" id="{5D60A297-2F56-1A24-4959-5E85DAB4F6FC}"/>
              </a:ext>
            </a:extLst>
          </p:cNvPr>
          <p:cNvPicPr>
            <a:picLocks noChangeAspect="1"/>
          </p:cNvPicPr>
          <p:nvPr>
            <a:audioFile r:link="rId3"/>
            <p:extLst>
              <p:ext uri="{DAA4B4D4-6D71-4841-9C94-3DE7FCFB9230}">
                <p14:media xmlns:p14="http://schemas.microsoft.com/office/powerpoint/2010/main" r:embed="rId2"/>
              </p:ext>
            </p:extLst>
          </p:nvPr>
        </p:nvPicPr>
        <p:blipFill>
          <a:blip r:embed="rId13"/>
          <a:srcRect l="-245890" t="-245890" r="-245890" b="-245890"/>
          <a:stretch>
            <a:fillRect/>
          </a:stretch>
        </p:blipFill>
        <p:spPr>
          <a:xfrm>
            <a:off x="10052304" y="4718304"/>
            <a:ext cx="2057400" cy="2057400"/>
          </a:xfrm>
          <a:prstGeom prst="ellipse">
            <a:avLst/>
          </a:prstGeom>
        </p:spPr>
      </p:pic>
      <p:sp>
        <p:nvSpPr>
          <p:cNvPr id="19" name="Rectangle 18">
            <a:extLst>
              <a:ext uri="{FF2B5EF4-FFF2-40B4-BE49-F238E27FC236}">
                <a16:creationId xmlns:a16="http://schemas.microsoft.com/office/drawing/2014/main" id="{D54A2602-A4E8-8A52-67A0-338522FAAE97}"/>
              </a:ext>
            </a:extLst>
          </p:cNvPr>
          <p:cNvSpPr/>
          <p:nvPr/>
        </p:nvSpPr>
        <p:spPr>
          <a:xfrm>
            <a:off x="3577821" y="2282932"/>
            <a:ext cx="1436038" cy="391535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4F6857EE-00FA-43BF-F482-2AA5B6F8DBDD}"/>
              </a:ext>
            </a:extLst>
          </p:cNvPr>
          <p:cNvSpPr/>
          <p:nvPr/>
        </p:nvSpPr>
        <p:spPr>
          <a:xfrm>
            <a:off x="5027323" y="2282932"/>
            <a:ext cx="900935" cy="391535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E01F3E5E-3A29-2509-EF04-2365D347C37B}"/>
              </a:ext>
            </a:extLst>
          </p:cNvPr>
          <p:cNvSpPr/>
          <p:nvPr/>
        </p:nvSpPr>
        <p:spPr>
          <a:xfrm>
            <a:off x="1739636" y="2282933"/>
            <a:ext cx="1071070" cy="391535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F49A36B7-2915-0CD0-5FEE-310897921B91}"/>
              </a:ext>
            </a:extLst>
          </p:cNvPr>
          <p:cNvSpPr/>
          <p:nvPr/>
        </p:nvSpPr>
        <p:spPr>
          <a:xfrm>
            <a:off x="7370433" y="4823613"/>
            <a:ext cx="1847209" cy="137466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B815FADA-1DAA-57C1-710C-856B4E99377F}"/>
              </a:ext>
            </a:extLst>
          </p:cNvPr>
          <p:cNvSpPr/>
          <p:nvPr/>
        </p:nvSpPr>
        <p:spPr>
          <a:xfrm>
            <a:off x="9845244" y="3406403"/>
            <a:ext cx="1847209" cy="137466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Rectangle 26">
            <a:extLst>
              <a:ext uri="{FF2B5EF4-FFF2-40B4-BE49-F238E27FC236}">
                <a16:creationId xmlns:a16="http://schemas.microsoft.com/office/drawing/2014/main" id="{F44F7699-77A0-59D3-C663-9B68267F272E}"/>
              </a:ext>
            </a:extLst>
          </p:cNvPr>
          <p:cNvSpPr/>
          <p:nvPr/>
        </p:nvSpPr>
        <p:spPr>
          <a:xfrm>
            <a:off x="7370432" y="2580748"/>
            <a:ext cx="4044226" cy="137466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Rectangle 27">
            <a:extLst>
              <a:ext uri="{FF2B5EF4-FFF2-40B4-BE49-F238E27FC236}">
                <a16:creationId xmlns:a16="http://schemas.microsoft.com/office/drawing/2014/main" id="{6CBAEEB4-5B13-2715-F908-9C607995D335}"/>
              </a:ext>
            </a:extLst>
          </p:cNvPr>
          <p:cNvSpPr/>
          <p:nvPr/>
        </p:nvSpPr>
        <p:spPr>
          <a:xfrm>
            <a:off x="9711247" y="4823612"/>
            <a:ext cx="1847209" cy="137466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custDataLst>
      <p:tags r:id="rId1"/>
    </p:custDataLst>
    <p:extLst>
      <p:ext uri="{BB962C8B-B14F-4D97-AF65-F5344CB8AC3E}">
        <p14:creationId xmlns:p14="http://schemas.microsoft.com/office/powerpoint/2010/main" val="1811085381"/>
      </p:ext>
    </p:extLst>
  </p:cSld>
  <p:clrMapOvr>
    <a:masterClrMapping/>
  </p:clrMapOvr>
  <mc:AlternateContent xmlns:mc="http://schemas.openxmlformats.org/markup-compatibility/2006" xmlns:p14="http://schemas.microsoft.com/office/powerpoint/2010/main">
    <mc:Choice Requires="p14">
      <p:transition spd="slow" p14:dur="2000" advTm="49524"/>
    </mc:Choice>
    <mc:Fallback xmlns="">
      <p:transition spd="slow" advTm="495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9"/>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1"/>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0"/>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6"/>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3"/>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65"/>
                </p:tgtEl>
              </p:cMediaNode>
            </p:audio>
          </p:childTnLst>
        </p:cTn>
      </p:par>
    </p:tnLst>
    <p:bldLst>
      <p:bldP spid="19" grpId="0" animBg="1"/>
      <p:bldP spid="19" grpId="1" animBg="1"/>
      <p:bldP spid="20" grpId="0" animBg="1"/>
      <p:bldP spid="20" grpId="1" animBg="1"/>
      <p:bldP spid="21" grpId="0" animBg="1"/>
      <p:bldP spid="21" grpId="1" animBg="1"/>
      <p:bldP spid="23" grpId="0" animBg="1"/>
      <p:bldP spid="23" grpId="1" animBg="1"/>
      <p:bldP spid="26" grpId="0" animBg="1"/>
      <p:bldP spid="26" grpId="1" animBg="1"/>
      <p:bldP spid="27" grpId="0" animBg="1"/>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F7333-C7D3-A3EC-5964-7A5F716737F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27E885-39DF-41DE-2D43-9D5D4B57A575}"/>
              </a:ext>
            </a:extLst>
          </p:cNvPr>
          <p:cNvSpPr>
            <a:spLocks noGrp="1"/>
          </p:cNvSpPr>
          <p:nvPr>
            <p:ph type="sldNum" sz="quarter" idx="12"/>
          </p:nvPr>
        </p:nvSpPr>
        <p:spPr/>
        <p:txBody>
          <a:bodyPr/>
          <a:lstStyle/>
          <a:p>
            <a:fld id="{AE8FF73E-95BF-4E5E-8039-3219E3426DBA}" type="slidenum">
              <a:rPr lang="en-CA" smtClean="0"/>
              <a:pPr/>
              <a:t>16</a:t>
            </a:fld>
            <a:endParaRPr lang="en-CA" dirty="0"/>
          </a:p>
        </p:txBody>
      </p:sp>
      <p:sp>
        <p:nvSpPr>
          <p:cNvPr id="5" name="Title 4">
            <a:extLst>
              <a:ext uri="{FF2B5EF4-FFF2-40B4-BE49-F238E27FC236}">
                <a16:creationId xmlns:a16="http://schemas.microsoft.com/office/drawing/2014/main" id="{CF103C23-5B9E-D78B-221C-C96727C9BCC5}"/>
              </a:ext>
            </a:extLst>
          </p:cNvPr>
          <p:cNvSpPr>
            <a:spLocks noGrp="1"/>
          </p:cNvSpPr>
          <p:nvPr>
            <p:ph type="title"/>
          </p:nvPr>
        </p:nvSpPr>
        <p:spPr>
          <a:xfrm>
            <a:off x="838800" y="173736"/>
            <a:ext cx="10515600" cy="579553"/>
          </a:xfrm>
        </p:spPr>
        <p:txBody>
          <a:bodyPr>
            <a:noAutofit/>
          </a:bodyPr>
          <a:lstStyle/>
          <a:p>
            <a:r>
              <a:rPr lang="en-US" sz="4000" dirty="0"/>
              <a:t>Annual averages may not change much…</a:t>
            </a:r>
            <a:endParaRPr lang="en-CA" sz="4000" dirty="0"/>
          </a:p>
        </p:txBody>
      </p:sp>
      <p:grpSp>
        <p:nvGrpSpPr>
          <p:cNvPr id="14" name="Group 13">
            <a:extLst>
              <a:ext uri="{FF2B5EF4-FFF2-40B4-BE49-F238E27FC236}">
                <a16:creationId xmlns:a16="http://schemas.microsoft.com/office/drawing/2014/main" id="{071627C8-7BBF-55F9-17AC-6291B9040D27}"/>
              </a:ext>
            </a:extLst>
          </p:cNvPr>
          <p:cNvGrpSpPr/>
          <p:nvPr/>
        </p:nvGrpSpPr>
        <p:grpSpPr>
          <a:xfrm>
            <a:off x="2448664" y="1143299"/>
            <a:ext cx="4915480" cy="5455953"/>
            <a:chOff x="1703476" y="1143299"/>
            <a:chExt cx="4915480" cy="5455953"/>
          </a:xfrm>
        </p:grpSpPr>
        <p:pic>
          <p:nvPicPr>
            <p:cNvPr id="3" name="Picture 2">
              <a:extLst>
                <a:ext uri="{FF2B5EF4-FFF2-40B4-BE49-F238E27FC236}">
                  <a16:creationId xmlns:a16="http://schemas.microsoft.com/office/drawing/2014/main" id="{FEF91BE7-E156-F17F-097D-3B14DA5B3EF6}"/>
                </a:ext>
              </a:extLst>
            </p:cNvPr>
            <p:cNvPicPr>
              <a:picLocks noChangeAspect="1"/>
            </p:cNvPicPr>
            <p:nvPr/>
          </p:nvPicPr>
          <p:blipFill>
            <a:blip r:embed="rId5">
              <a:extLst>
                <a:ext uri="{28A0092B-C50C-407E-A947-70E740481C1C}">
                  <a14:useLocalDpi xmlns:a14="http://schemas.microsoft.com/office/drawing/2010/main" val="0"/>
                </a:ext>
              </a:extLst>
            </a:blip>
            <a:srcRect l="1962" r="72250" b="50987"/>
            <a:stretch>
              <a:fillRect/>
            </a:stretch>
          </p:blipFill>
          <p:spPr>
            <a:xfrm>
              <a:off x="1703476" y="1143299"/>
              <a:ext cx="4915480" cy="5193046"/>
            </a:xfrm>
            <a:prstGeom prst="rect">
              <a:avLst/>
            </a:prstGeom>
          </p:spPr>
        </p:pic>
        <p:pic>
          <p:nvPicPr>
            <p:cNvPr id="7" name="Picture 6">
              <a:extLst>
                <a:ext uri="{FF2B5EF4-FFF2-40B4-BE49-F238E27FC236}">
                  <a16:creationId xmlns:a16="http://schemas.microsoft.com/office/drawing/2014/main" id="{F7379D29-2EBF-ED87-BA4D-C1DE3B1FA6FB}"/>
                </a:ext>
              </a:extLst>
            </p:cNvPr>
            <p:cNvPicPr>
              <a:picLocks noChangeAspect="1"/>
            </p:cNvPicPr>
            <p:nvPr/>
          </p:nvPicPr>
          <p:blipFill>
            <a:blip r:embed="rId6">
              <a:extLst>
                <a:ext uri="{28A0092B-C50C-407E-A947-70E740481C1C}">
                  <a14:useLocalDpi xmlns:a14="http://schemas.microsoft.com/office/drawing/2010/main" val="0"/>
                </a:ext>
              </a:extLst>
            </a:blip>
            <a:srcRect l="2753" t="96081" r="72390" b="473"/>
            <a:stretch>
              <a:fillRect/>
            </a:stretch>
          </p:blipFill>
          <p:spPr>
            <a:xfrm>
              <a:off x="1841833" y="6234127"/>
              <a:ext cx="4738076" cy="365125"/>
            </a:xfrm>
            <a:prstGeom prst="rect">
              <a:avLst/>
            </a:prstGeom>
          </p:spPr>
        </p:pic>
      </p:grpSp>
      <p:pic>
        <p:nvPicPr>
          <p:cNvPr id="11" name="Picture 10">
            <a:extLst>
              <a:ext uri="{FF2B5EF4-FFF2-40B4-BE49-F238E27FC236}">
                <a16:creationId xmlns:a16="http://schemas.microsoft.com/office/drawing/2014/main" id="{D7126E05-C575-A4E0-4F4E-6E19F037DECC}"/>
              </a:ext>
            </a:extLst>
          </p:cNvPr>
          <p:cNvPicPr>
            <a:picLocks noChangeAspect="1"/>
          </p:cNvPicPr>
          <p:nvPr/>
        </p:nvPicPr>
        <p:blipFill>
          <a:blip r:embed="rId7">
            <a:extLst>
              <a:ext uri="{28A0092B-C50C-407E-A947-70E740481C1C}">
                <a14:useLocalDpi xmlns:a14="http://schemas.microsoft.com/office/drawing/2010/main" val="0"/>
              </a:ext>
            </a:extLst>
          </a:blip>
          <a:srcRect l="159" t="56459" r="97925" b="24165"/>
          <a:stretch>
            <a:fillRect/>
          </a:stretch>
        </p:blipFill>
        <p:spPr>
          <a:xfrm rot="5400000">
            <a:off x="1151000" y="2356226"/>
            <a:ext cx="365125" cy="2053042"/>
          </a:xfrm>
          <a:prstGeom prst="rect">
            <a:avLst/>
          </a:prstGeom>
        </p:spPr>
      </p:pic>
      <p:pic>
        <p:nvPicPr>
          <p:cNvPr id="12" name="Picture 11">
            <a:extLst>
              <a:ext uri="{FF2B5EF4-FFF2-40B4-BE49-F238E27FC236}">
                <a16:creationId xmlns:a16="http://schemas.microsoft.com/office/drawing/2014/main" id="{364A196B-D25F-C83E-EFF5-F7A37D7561B1}"/>
              </a:ext>
            </a:extLst>
          </p:cNvPr>
          <p:cNvPicPr>
            <a:picLocks noChangeAspect="1"/>
          </p:cNvPicPr>
          <p:nvPr/>
        </p:nvPicPr>
        <p:blipFill>
          <a:blip r:embed="rId5">
            <a:extLst>
              <a:ext uri="{28A0092B-C50C-407E-A947-70E740481C1C}">
                <a14:useLocalDpi xmlns:a14="http://schemas.microsoft.com/office/drawing/2010/main" val="0"/>
              </a:ext>
            </a:extLst>
          </a:blip>
          <a:srcRect l="77644" t="63444" r="3150" b="16805"/>
          <a:stretch>
            <a:fillRect/>
          </a:stretch>
        </p:blipFill>
        <p:spPr>
          <a:xfrm>
            <a:off x="8036071" y="2901573"/>
            <a:ext cx="3660880" cy="2092750"/>
          </a:xfrm>
          <a:prstGeom prst="rect">
            <a:avLst/>
          </a:prstGeom>
        </p:spPr>
      </p:pic>
      <p:pic>
        <p:nvPicPr>
          <p:cNvPr id="13" name="Picture 12">
            <a:extLst>
              <a:ext uri="{FF2B5EF4-FFF2-40B4-BE49-F238E27FC236}">
                <a16:creationId xmlns:a16="http://schemas.microsoft.com/office/drawing/2014/main" id="{B56BDA44-7618-21E2-DDE2-D60768B31CC5}"/>
              </a:ext>
            </a:extLst>
          </p:cNvPr>
          <p:cNvPicPr>
            <a:picLocks noChangeAspect="1"/>
          </p:cNvPicPr>
          <p:nvPr/>
        </p:nvPicPr>
        <p:blipFill>
          <a:blip r:embed="rId7">
            <a:extLst>
              <a:ext uri="{28A0092B-C50C-407E-A947-70E740481C1C}">
                <a14:useLocalDpi xmlns:a14="http://schemas.microsoft.com/office/drawing/2010/main" val="0"/>
              </a:ext>
            </a:extLst>
          </a:blip>
          <a:srcRect t="36340" r="98084" b="43615"/>
          <a:stretch>
            <a:fillRect/>
          </a:stretch>
        </p:blipFill>
        <p:spPr>
          <a:xfrm rot="5400000">
            <a:off x="1150999" y="2634842"/>
            <a:ext cx="365127" cy="2123938"/>
          </a:xfrm>
          <a:prstGeom prst="rect">
            <a:avLst/>
          </a:prstGeom>
        </p:spPr>
      </p:pic>
      <p:pic>
        <p:nvPicPr>
          <p:cNvPr id="18" name="Picture 17">
            <a:extLst>
              <a:ext uri="{FF2B5EF4-FFF2-40B4-BE49-F238E27FC236}">
                <a16:creationId xmlns:a16="http://schemas.microsoft.com/office/drawing/2014/main" id="{7DE9C071-1CF6-BE87-9919-EAFC8B7B6A67}"/>
              </a:ext>
            </a:extLst>
          </p:cNvPr>
          <p:cNvPicPr>
            <a:picLocks noChangeAspect="1"/>
          </p:cNvPicPr>
          <p:nvPr/>
        </p:nvPicPr>
        <p:blipFill>
          <a:blip r:embed="rId8">
            <a:extLst>
              <a:ext uri="{28A0092B-C50C-407E-A947-70E740481C1C}">
                <a14:useLocalDpi xmlns:a14="http://schemas.microsoft.com/office/drawing/2010/main" val="0"/>
              </a:ext>
            </a:extLst>
          </a:blip>
          <a:srcRect t="25975" r="98084" b="63888"/>
          <a:stretch>
            <a:fillRect/>
          </a:stretch>
        </p:blipFill>
        <p:spPr>
          <a:xfrm rot="5400000">
            <a:off x="1150999" y="3510980"/>
            <a:ext cx="365127" cy="1074065"/>
          </a:xfrm>
          <a:prstGeom prst="rect">
            <a:avLst/>
          </a:prstGeom>
        </p:spPr>
      </p:pic>
      <p:pic>
        <p:nvPicPr>
          <p:cNvPr id="2" name="Graphic 1" descr="Smiling face with solid fill with solid fill">
            <a:extLst>
              <a:ext uri="{FF2B5EF4-FFF2-40B4-BE49-F238E27FC236}">
                <a16:creationId xmlns:a16="http://schemas.microsoft.com/office/drawing/2014/main" id="{9A1DAA15-123D-AA56-71C8-17F92B1CF4E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41500" y="2775460"/>
            <a:ext cx="914400" cy="914400"/>
          </a:xfrm>
          <a:prstGeom prst="rect">
            <a:avLst/>
          </a:prstGeom>
        </p:spPr>
      </p:pic>
      <p:pic>
        <p:nvPicPr>
          <p:cNvPr id="6" name="Graphic 5" descr="Sad face with solid fill with solid fill">
            <a:extLst>
              <a:ext uri="{FF2B5EF4-FFF2-40B4-BE49-F238E27FC236}">
                <a16:creationId xmlns:a16="http://schemas.microsoft.com/office/drawing/2014/main" id="{9BC35731-1AF8-8749-B67F-7326621951D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52724" y="4537123"/>
            <a:ext cx="914400" cy="914400"/>
          </a:xfrm>
          <a:prstGeom prst="rect">
            <a:avLst/>
          </a:prstGeom>
        </p:spPr>
      </p:pic>
      <p:pic>
        <p:nvPicPr>
          <p:cNvPr id="20" name="Audio 19">
            <a:hlinkClick r:id="" action="ppaction://media"/>
            <a:extLst>
              <a:ext uri="{FF2B5EF4-FFF2-40B4-BE49-F238E27FC236}">
                <a16:creationId xmlns:a16="http://schemas.microsoft.com/office/drawing/2014/main" id="{9259C39D-68CB-1EDD-DB12-CAA5604F8AE6}"/>
              </a:ext>
            </a:extLst>
          </p:cNvPr>
          <p:cNvPicPr>
            <a:picLocks noChangeAspect="1"/>
          </p:cNvPicPr>
          <p:nvPr>
            <a:audioFile r:link="rId2"/>
            <p:extLst>
              <p:ext uri="{DAA4B4D4-6D71-4841-9C94-3DE7FCFB9230}">
                <p14:media xmlns:p14="http://schemas.microsoft.com/office/powerpoint/2010/main" r:embed="rId1"/>
              </p:ext>
            </p:extLst>
          </p:nvPr>
        </p:nvPicPr>
        <p:blipFill>
          <a:blip r:embed="rId13"/>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44587551"/>
      </p:ext>
    </p:extLst>
  </p:cSld>
  <p:clrMapOvr>
    <a:masterClrMapping/>
  </p:clrMapOvr>
  <mc:AlternateContent xmlns:mc="http://schemas.openxmlformats.org/markup-compatibility/2006" xmlns:p14="http://schemas.microsoft.com/office/powerpoint/2010/main">
    <mc:Choice Requires="p14">
      <p:transition spd="slow" p14:dur="2000" advTm="18370"/>
    </mc:Choice>
    <mc:Fallback xmlns="">
      <p:transition spd="slow" advTm="183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47899-7BB7-6883-1B62-2BA169A542BB}"/>
            </a:ext>
          </a:extLst>
        </p:cNvPr>
        <p:cNvGrpSpPr/>
        <p:nvPr/>
      </p:nvGrpSpPr>
      <p:grpSpPr>
        <a:xfrm>
          <a:off x="0" y="0"/>
          <a:ext cx="0" cy="0"/>
          <a:chOff x="0" y="0"/>
          <a:chExt cx="0" cy="0"/>
        </a:xfrm>
      </p:grpSpPr>
      <p:pic>
        <p:nvPicPr>
          <p:cNvPr id="11" name="Picture 10" descr="A diagram of a heat wave&#10;&#10;AI-generated content may be incorrect.">
            <a:extLst>
              <a:ext uri="{FF2B5EF4-FFF2-40B4-BE49-F238E27FC236}">
                <a16:creationId xmlns:a16="http://schemas.microsoft.com/office/drawing/2014/main" id="{D28A1681-E2CC-DF01-EEA0-438049EEF6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544" y="1219089"/>
            <a:ext cx="11246456" cy="5623228"/>
          </a:xfrm>
          <a:prstGeom prst="rect">
            <a:avLst/>
          </a:prstGeom>
        </p:spPr>
      </p:pic>
      <p:grpSp>
        <p:nvGrpSpPr>
          <p:cNvPr id="12" name="Group 11">
            <a:extLst>
              <a:ext uri="{FF2B5EF4-FFF2-40B4-BE49-F238E27FC236}">
                <a16:creationId xmlns:a16="http://schemas.microsoft.com/office/drawing/2014/main" id="{4784AAC2-0D34-B09F-B04B-5C01C1CA53BD}"/>
              </a:ext>
            </a:extLst>
          </p:cNvPr>
          <p:cNvGrpSpPr/>
          <p:nvPr/>
        </p:nvGrpSpPr>
        <p:grpSpPr>
          <a:xfrm>
            <a:off x="6128688" y="803307"/>
            <a:ext cx="4073990" cy="965050"/>
            <a:chOff x="6221806" y="164340"/>
            <a:chExt cx="4550753" cy="1077987"/>
          </a:xfrm>
        </p:grpSpPr>
        <p:grpSp>
          <p:nvGrpSpPr>
            <p:cNvPr id="13" name="Group 12">
              <a:extLst>
                <a:ext uri="{FF2B5EF4-FFF2-40B4-BE49-F238E27FC236}">
                  <a16:creationId xmlns:a16="http://schemas.microsoft.com/office/drawing/2014/main" id="{CBA74D0A-BCD3-1B3F-BA44-CB5C90943407}"/>
                </a:ext>
              </a:extLst>
            </p:cNvPr>
            <p:cNvGrpSpPr/>
            <p:nvPr/>
          </p:nvGrpSpPr>
          <p:grpSpPr>
            <a:xfrm>
              <a:off x="9858159" y="224725"/>
              <a:ext cx="914400" cy="1017602"/>
              <a:chOff x="9858159" y="224725"/>
              <a:chExt cx="914400" cy="1017602"/>
            </a:xfrm>
          </p:grpSpPr>
          <p:pic>
            <p:nvPicPr>
              <p:cNvPr id="18" name="Graphic 17" descr="Traffic light with solid fill">
                <a:extLst>
                  <a:ext uri="{FF2B5EF4-FFF2-40B4-BE49-F238E27FC236}">
                    <a16:creationId xmlns:a16="http://schemas.microsoft.com/office/drawing/2014/main" id="{F1A03E6D-698A-6C88-C3A1-C524D7FDC3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58159" y="224725"/>
                <a:ext cx="914400" cy="914400"/>
              </a:xfrm>
              <a:prstGeom prst="rect">
                <a:avLst/>
              </a:prstGeom>
            </p:spPr>
          </p:pic>
          <p:sp>
            <p:nvSpPr>
              <p:cNvPr id="19" name="Explosion: 8 Points 18">
                <a:extLst>
                  <a:ext uri="{FF2B5EF4-FFF2-40B4-BE49-F238E27FC236}">
                    <a16:creationId xmlns:a16="http://schemas.microsoft.com/office/drawing/2014/main" id="{B129D5A4-BB91-8252-046A-17BADA4A3F01}"/>
                  </a:ext>
                </a:extLst>
              </p:cNvPr>
              <p:cNvSpPr/>
              <p:nvPr/>
            </p:nvSpPr>
            <p:spPr>
              <a:xfrm>
                <a:off x="10038934" y="625258"/>
                <a:ext cx="552832" cy="617069"/>
              </a:xfrm>
              <a:prstGeom prst="irregularSeal1">
                <a:avLst/>
              </a:prstGeom>
              <a:solidFill>
                <a:srgbClr val="92D050">
                  <a:alpha val="32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0" name="Oval 29">
                <a:extLst>
                  <a:ext uri="{FF2B5EF4-FFF2-40B4-BE49-F238E27FC236}">
                    <a16:creationId xmlns:a16="http://schemas.microsoft.com/office/drawing/2014/main" id="{414DCA70-CE79-FAEA-8BAC-BAD6C42479C8}"/>
                  </a:ext>
                </a:extLst>
              </p:cNvPr>
              <p:cNvSpPr/>
              <p:nvPr/>
            </p:nvSpPr>
            <p:spPr>
              <a:xfrm>
                <a:off x="10231988" y="809395"/>
                <a:ext cx="166724" cy="166724"/>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14" name="Group 13">
              <a:extLst>
                <a:ext uri="{FF2B5EF4-FFF2-40B4-BE49-F238E27FC236}">
                  <a16:creationId xmlns:a16="http://schemas.microsoft.com/office/drawing/2014/main" id="{70C2F258-89C5-D16C-0749-CB6A39D8BB82}"/>
                </a:ext>
              </a:extLst>
            </p:cNvPr>
            <p:cNvGrpSpPr/>
            <p:nvPr/>
          </p:nvGrpSpPr>
          <p:grpSpPr>
            <a:xfrm>
              <a:off x="6221806" y="164340"/>
              <a:ext cx="914400" cy="980039"/>
              <a:chOff x="6221806" y="164340"/>
              <a:chExt cx="914400" cy="980039"/>
            </a:xfrm>
          </p:grpSpPr>
          <p:pic>
            <p:nvPicPr>
              <p:cNvPr id="15" name="Graphic 14" descr="Traffic light with solid fill">
                <a:extLst>
                  <a:ext uri="{FF2B5EF4-FFF2-40B4-BE49-F238E27FC236}">
                    <a16:creationId xmlns:a16="http://schemas.microsoft.com/office/drawing/2014/main" id="{FD3F17D1-C16C-2C27-1DCF-62EC8AC0BB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21806" y="229979"/>
                <a:ext cx="914400" cy="914400"/>
              </a:xfrm>
              <a:prstGeom prst="rect">
                <a:avLst/>
              </a:prstGeom>
            </p:spPr>
          </p:pic>
          <p:sp>
            <p:nvSpPr>
              <p:cNvPr id="16" name="Oval 15">
                <a:extLst>
                  <a:ext uri="{FF2B5EF4-FFF2-40B4-BE49-F238E27FC236}">
                    <a16:creationId xmlns:a16="http://schemas.microsoft.com/office/drawing/2014/main" id="{857B4584-F49E-D49B-A752-EB3BDF1E3609}"/>
                  </a:ext>
                </a:extLst>
              </p:cNvPr>
              <p:cNvSpPr/>
              <p:nvPr/>
            </p:nvSpPr>
            <p:spPr>
              <a:xfrm>
                <a:off x="6595644" y="389513"/>
                <a:ext cx="166724" cy="166724"/>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Explosion: 8 Points 16">
                <a:extLst>
                  <a:ext uri="{FF2B5EF4-FFF2-40B4-BE49-F238E27FC236}">
                    <a16:creationId xmlns:a16="http://schemas.microsoft.com/office/drawing/2014/main" id="{FBCDD4E2-696D-C05A-5EF3-248DF1BEA63D}"/>
                  </a:ext>
                </a:extLst>
              </p:cNvPr>
              <p:cNvSpPr/>
              <p:nvPr/>
            </p:nvSpPr>
            <p:spPr>
              <a:xfrm>
                <a:off x="6402590" y="164340"/>
                <a:ext cx="552832" cy="617069"/>
              </a:xfrm>
              <a:prstGeom prst="irregularSeal1">
                <a:avLst/>
              </a:prstGeom>
              <a:solidFill>
                <a:srgbClr val="C00000">
                  <a:alpha val="32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pic>
        <p:nvPicPr>
          <p:cNvPr id="31" name="Graphic 30" descr="Clock with solid fill">
            <a:extLst>
              <a:ext uri="{FF2B5EF4-FFF2-40B4-BE49-F238E27FC236}">
                <a16:creationId xmlns:a16="http://schemas.microsoft.com/office/drawing/2014/main" id="{DCECE7E1-26CC-7E04-6223-5869596528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33263" y="1318387"/>
            <a:ext cx="912118" cy="912116"/>
          </a:xfrm>
          <a:prstGeom prst="rect">
            <a:avLst/>
          </a:prstGeom>
        </p:spPr>
      </p:pic>
      <p:pic>
        <p:nvPicPr>
          <p:cNvPr id="32" name="Graphic 31" descr="Daily calendar with solid fill">
            <a:extLst>
              <a:ext uri="{FF2B5EF4-FFF2-40B4-BE49-F238E27FC236}">
                <a16:creationId xmlns:a16="http://schemas.microsoft.com/office/drawing/2014/main" id="{B58E7B43-7BE8-02FD-BFF3-90AA9BD28C8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768849" y="1301027"/>
            <a:ext cx="912118" cy="912116"/>
          </a:xfrm>
          <a:prstGeom prst="rect">
            <a:avLst/>
          </a:prstGeom>
        </p:spPr>
      </p:pic>
      <p:sp>
        <p:nvSpPr>
          <p:cNvPr id="4" name="Slide Number Placeholder 3">
            <a:extLst>
              <a:ext uri="{FF2B5EF4-FFF2-40B4-BE49-F238E27FC236}">
                <a16:creationId xmlns:a16="http://schemas.microsoft.com/office/drawing/2014/main" id="{45BBD55B-E916-6CBD-502E-21D003164321}"/>
              </a:ext>
            </a:extLst>
          </p:cNvPr>
          <p:cNvSpPr>
            <a:spLocks noGrp="1"/>
          </p:cNvSpPr>
          <p:nvPr>
            <p:ph type="sldNum" sz="quarter" idx="12"/>
          </p:nvPr>
        </p:nvSpPr>
        <p:spPr/>
        <p:txBody>
          <a:bodyPr/>
          <a:lstStyle/>
          <a:p>
            <a:fld id="{AE8FF73E-95BF-4E5E-8039-3219E3426DBA}" type="slidenum">
              <a:rPr lang="en-CA" smtClean="0"/>
              <a:pPr/>
              <a:t>17</a:t>
            </a:fld>
            <a:endParaRPr lang="en-CA" dirty="0"/>
          </a:p>
        </p:txBody>
      </p:sp>
      <p:sp>
        <p:nvSpPr>
          <p:cNvPr id="5" name="Title 4">
            <a:extLst>
              <a:ext uri="{FF2B5EF4-FFF2-40B4-BE49-F238E27FC236}">
                <a16:creationId xmlns:a16="http://schemas.microsoft.com/office/drawing/2014/main" id="{65A6BB22-B991-4F32-2D8C-8E7ACC385AC0}"/>
              </a:ext>
            </a:extLst>
          </p:cNvPr>
          <p:cNvSpPr>
            <a:spLocks noGrp="1"/>
          </p:cNvSpPr>
          <p:nvPr>
            <p:ph type="title"/>
          </p:nvPr>
        </p:nvSpPr>
        <p:spPr>
          <a:xfrm>
            <a:off x="838800" y="173736"/>
            <a:ext cx="10515600" cy="627998"/>
          </a:xfrm>
        </p:spPr>
        <p:txBody>
          <a:bodyPr>
            <a:noAutofit/>
          </a:bodyPr>
          <a:lstStyle/>
          <a:p>
            <a:r>
              <a:rPr lang="en-US" sz="4000" dirty="0"/>
              <a:t>… but averages are not representative of extremes</a:t>
            </a:r>
            <a:endParaRPr lang="en-CA" sz="4000" dirty="0"/>
          </a:p>
        </p:txBody>
      </p:sp>
      <p:sp>
        <p:nvSpPr>
          <p:cNvPr id="7" name="Rectangle 6">
            <a:extLst>
              <a:ext uri="{FF2B5EF4-FFF2-40B4-BE49-F238E27FC236}">
                <a16:creationId xmlns:a16="http://schemas.microsoft.com/office/drawing/2014/main" id="{AEE4403D-9DA4-39F1-39FD-A80FCBC5FCFA}"/>
              </a:ext>
            </a:extLst>
          </p:cNvPr>
          <p:cNvSpPr/>
          <p:nvPr/>
        </p:nvSpPr>
        <p:spPr>
          <a:xfrm>
            <a:off x="9867996" y="2268768"/>
            <a:ext cx="1736905" cy="396674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Rectangle 7">
            <a:extLst>
              <a:ext uri="{FF2B5EF4-FFF2-40B4-BE49-F238E27FC236}">
                <a16:creationId xmlns:a16="http://schemas.microsoft.com/office/drawing/2014/main" id="{088AE348-5C73-9439-256F-07C02D3D119B}"/>
              </a:ext>
            </a:extLst>
          </p:cNvPr>
          <p:cNvSpPr/>
          <p:nvPr/>
        </p:nvSpPr>
        <p:spPr>
          <a:xfrm>
            <a:off x="1539522" y="2287776"/>
            <a:ext cx="4419419" cy="3916644"/>
          </a:xfrm>
          <a:prstGeom prst="rect">
            <a:avLst/>
          </a:prstGeom>
          <a:solidFill>
            <a:srgbClr val="D0CECE">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Rectangle 8">
            <a:extLst>
              <a:ext uri="{FF2B5EF4-FFF2-40B4-BE49-F238E27FC236}">
                <a16:creationId xmlns:a16="http://schemas.microsoft.com/office/drawing/2014/main" id="{BF502625-3CB8-A3FD-60D8-954A0CBACFD2}"/>
              </a:ext>
            </a:extLst>
          </p:cNvPr>
          <p:cNvSpPr/>
          <p:nvPr/>
        </p:nvSpPr>
        <p:spPr>
          <a:xfrm>
            <a:off x="7388843" y="2287708"/>
            <a:ext cx="2479153" cy="3916644"/>
          </a:xfrm>
          <a:prstGeom prst="rect">
            <a:avLst/>
          </a:prstGeom>
          <a:solidFill>
            <a:srgbClr val="D0CECE">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34" name="Audio 33">
            <a:hlinkClick r:id="" action="ppaction://media"/>
            <a:extLst>
              <a:ext uri="{FF2B5EF4-FFF2-40B4-BE49-F238E27FC236}">
                <a16:creationId xmlns:a16="http://schemas.microsoft.com/office/drawing/2014/main" id="{EE08EA96-7C31-4A3D-9C78-890278BB2CC8}"/>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57218928"/>
      </p:ext>
    </p:extLst>
  </p:cSld>
  <p:clrMapOvr>
    <a:masterClrMapping/>
  </p:clrMapOvr>
  <mc:AlternateContent xmlns:mc="http://schemas.openxmlformats.org/markup-compatibility/2006" xmlns:p14="http://schemas.microsoft.com/office/powerpoint/2010/main">
    <mc:Choice Requires="p14">
      <p:transition spd="slow" p14:dur="2000" advTm="12013"/>
    </mc:Choice>
    <mc:Fallback xmlns="">
      <p:transition spd="slow" advTm="120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 fill="hold" display="0">
                  <p:stCondLst>
                    <p:cond delay="indefinite"/>
                  </p:stCondLst>
                  <p:endCondLst>
                    <p:cond evt="onStopAudio" delay="0">
                      <p:tgtEl>
                        <p:sldTgt/>
                      </p:tgtEl>
                    </p:cond>
                  </p:endCondLst>
                </p:cTn>
                <p:tgtEl>
                  <p:spTgt spid="3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AABDF-54C3-6126-4964-6685B53DD7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7AC5F4-01B0-2F50-46F4-FF88EE727583}"/>
              </a:ext>
            </a:extLst>
          </p:cNvPr>
          <p:cNvSpPr>
            <a:spLocks noGrp="1"/>
          </p:cNvSpPr>
          <p:nvPr>
            <p:ph type="title"/>
          </p:nvPr>
        </p:nvSpPr>
        <p:spPr>
          <a:xfrm>
            <a:off x="831849" y="1709738"/>
            <a:ext cx="10702059" cy="2852737"/>
          </a:xfrm>
        </p:spPr>
        <p:txBody>
          <a:bodyPr/>
          <a:lstStyle/>
          <a:p>
            <a:pPr algn="ctr"/>
            <a:r>
              <a:rPr lang="en-CA" sz="4000" i="1" dirty="0"/>
              <a:t>Temperature affects caribou’s habitat selection</a:t>
            </a:r>
            <a:br>
              <a:rPr lang="en-CA" sz="4000" i="1" dirty="0"/>
            </a:br>
            <a:endParaRPr lang="en-CA" sz="4000" i="1" dirty="0"/>
          </a:p>
        </p:txBody>
      </p:sp>
      <p:sp>
        <p:nvSpPr>
          <p:cNvPr id="5" name="Slide Number Placeholder 4">
            <a:extLst>
              <a:ext uri="{FF2B5EF4-FFF2-40B4-BE49-F238E27FC236}">
                <a16:creationId xmlns:a16="http://schemas.microsoft.com/office/drawing/2014/main" id="{0FDD5480-3FD2-1B05-78FC-CAB2989A1BF9}"/>
              </a:ext>
            </a:extLst>
          </p:cNvPr>
          <p:cNvSpPr>
            <a:spLocks noGrp="1"/>
          </p:cNvSpPr>
          <p:nvPr>
            <p:ph type="sldNum" sz="quarter" idx="12"/>
          </p:nvPr>
        </p:nvSpPr>
        <p:spPr/>
        <p:txBody>
          <a:bodyPr/>
          <a:lstStyle/>
          <a:p>
            <a:fld id="{AE8FF73E-95BF-4E5E-8039-3219E3426DBA}" type="slidenum">
              <a:rPr lang="en-CA" smtClean="0"/>
              <a:pPr/>
              <a:t>18</a:t>
            </a:fld>
            <a:endParaRPr lang="en-CA" dirty="0"/>
          </a:p>
        </p:txBody>
      </p:sp>
      <p:pic>
        <p:nvPicPr>
          <p:cNvPr id="36" name="Audio 35">
            <a:hlinkClick r:id="" action="ppaction://media"/>
            <a:extLst>
              <a:ext uri="{FF2B5EF4-FFF2-40B4-BE49-F238E27FC236}">
                <a16:creationId xmlns:a16="http://schemas.microsoft.com/office/drawing/2014/main" id="{8DD41619-FA28-5FBD-22D5-39D752DA9A4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14121880"/>
      </p:ext>
    </p:extLst>
  </p:cSld>
  <p:clrMapOvr>
    <a:masterClrMapping/>
  </p:clrMapOvr>
  <mc:AlternateContent xmlns:mc="http://schemas.openxmlformats.org/markup-compatibility/2006" xmlns:p14="http://schemas.microsoft.com/office/powerpoint/2010/main">
    <mc:Choice Requires="p14">
      <p:transition spd="slow" p14:dur="2000" advTm="9026"/>
    </mc:Choice>
    <mc:Fallback xmlns="">
      <p:transition spd="slow" advTm="90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32B11-5443-6BDC-4D8C-93F3AD51CD7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9EC413-5A2D-12A9-55A7-F44919B81612}"/>
              </a:ext>
            </a:extLst>
          </p:cNvPr>
          <p:cNvSpPr>
            <a:spLocks noGrp="1"/>
          </p:cNvSpPr>
          <p:nvPr>
            <p:ph type="sldNum" sz="quarter" idx="12"/>
          </p:nvPr>
        </p:nvSpPr>
        <p:spPr/>
        <p:txBody>
          <a:bodyPr/>
          <a:lstStyle/>
          <a:p>
            <a:fld id="{AE8FF73E-95BF-4E5E-8039-3219E3426DBA}" type="slidenum">
              <a:rPr lang="en-CA" smtClean="0"/>
              <a:pPr/>
              <a:t>19</a:t>
            </a:fld>
            <a:endParaRPr lang="en-CA" dirty="0"/>
          </a:p>
        </p:txBody>
      </p:sp>
      <p:pic>
        <p:nvPicPr>
          <p:cNvPr id="8" name="Picture 7">
            <a:extLst>
              <a:ext uri="{FF2B5EF4-FFF2-40B4-BE49-F238E27FC236}">
                <a16:creationId xmlns:a16="http://schemas.microsoft.com/office/drawing/2014/main" id="{F1362D17-C1DB-2BA2-2036-D2AD783F8C5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589" y="1006464"/>
            <a:ext cx="10972822" cy="5486411"/>
          </a:xfrm>
          <a:prstGeom prst="rect">
            <a:avLst/>
          </a:prstGeom>
        </p:spPr>
      </p:pic>
      <p:sp>
        <p:nvSpPr>
          <p:cNvPr id="3" name="Title 2">
            <a:extLst>
              <a:ext uri="{FF2B5EF4-FFF2-40B4-BE49-F238E27FC236}">
                <a16:creationId xmlns:a16="http://schemas.microsoft.com/office/drawing/2014/main" id="{6CA70B9F-D31C-4C1D-680B-17E889DAAD61}"/>
              </a:ext>
            </a:extLst>
          </p:cNvPr>
          <p:cNvSpPr>
            <a:spLocks noGrp="1"/>
          </p:cNvSpPr>
          <p:nvPr>
            <p:ph type="title"/>
          </p:nvPr>
        </p:nvSpPr>
        <p:spPr/>
        <p:txBody>
          <a:bodyPr/>
          <a:lstStyle/>
          <a:p>
            <a:r>
              <a:rPr lang="en-US" sz="4000" dirty="0"/>
              <a:t>A simple resource selection function</a:t>
            </a:r>
            <a:endParaRPr lang="en-CA" sz="4000" dirty="0"/>
          </a:p>
        </p:txBody>
      </p:sp>
      <p:pic>
        <p:nvPicPr>
          <p:cNvPr id="55" name="Audio 54">
            <a:hlinkClick r:id="" action="ppaction://media"/>
            <a:extLst>
              <a:ext uri="{FF2B5EF4-FFF2-40B4-BE49-F238E27FC236}">
                <a16:creationId xmlns:a16="http://schemas.microsoft.com/office/drawing/2014/main" id="{7F86F33E-3C52-7ACC-2DB2-0E845E76E96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59407566"/>
      </p:ext>
    </p:extLst>
  </p:cSld>
  <p:clrMapOvr>
    <a:masterClrMapping/>
  </p:clrMapOvr>
  <mc:AlternateContent xmlns:mc="http://schemas.openxmlformats.org/markup-compatibility/2006" xmlns:p14="http://schemas.microsoft.com/office/powerpoint/2010/main">
    <mc:Choice Requires="p14">
      <p:transition spd="slow" p14:dur="2000" advTm="14385"/>
    </mc:Choice>
    <mc:Fallback xmlns="">
      <p:transition spd="slow" advTm="143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DE328-2CC1-C343-9F7F-3F65140C31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A56EA7-BE4E-A7D7-3D16-3077E35F8B50}"/>
              </a:ext>
            </a:extLst>
          </p:cNvPr>
          <p:cNvSpPr>
            <a:spLocks noGrp="1"/>
          </p:cNvSpPr>
          <p:nvPr>
            <p:ph type="title"/>
          </p:nvPr>
        </p:nvSpPr>
        <p:spPr/>
        <p:txBody>
          <a:bodyPr>
            <a:normAutofit/>
          </a:bodyPr>
          <a:lstStyle/>
          <a:p>
            <a:pPr algn="ctr"/>
            <a:r>
              <a:rPr lang="en-CA" sz="4000" i="1" dirty="0"/>
              <a:t>A bit of history…</a:t>
            </a:r>
            <a:br>
              <a:rPr lang="en-CA" sz="4000" i="1" dirty="0"/>
            </a:br>
            <a:endParaRPr lang="en-CA" sz="4000" i="1" dirty="0"/>
          </a:p>
        </p:txBody>
      </p:sp>
      <p:sp>
        <p:nvSpPr>
          <p:cNvPr id="5" name="Slide Number Placeholder 4">
            <a:extLst>
              <a:ext uri="{FF2B5EF4-FFF2-40B4-BE49-F238E27FC236}">
                <a16:creationId xmlns:a16="http://schemas.microsoft.com/office/drawing/2014/main" id="{26EC3346-9141-661D-7AD6-3883370FE78D}"/>
              </a:ext>
            </a:extLst>
          </p:cNvPr>
          <p:cNvSpPr>
            <a:spLocks noGrp="1"/>
          </p:cNvSpPr>
          <p:nvPr>
            <p:ph type="sldNum" sz="quarter" idx="12"/>
          </p:nvPr>
        </p:nvSpPr>
        <p:spPr/>
        <p:txBody>
          <a:bodyPr/>
          <a:lstStyle/>
          <a:p>
            <a:fld id="{AE8FF73E-95BF-4E5E-8039-3219E3426DBA}" type="slidenum">
              <a:rPr lang="en-CA" smtClean="0"/>
              <a:pPr/>
              <a:t>2</a:t>
            </a:fld>
            <a:endParaRPr lang="en-CA" dirty="0"/>
          </a:p>
        </p:txBody>
      </p:sp>
      <p:pic>
        <p:nvPicPr>
          <p:cNvPr id="13" name="Audio 12">
            <a:hlinkClick r:id="" action="ppaction://media"/>
            <a:extLst>
              <a:ext uri="{FF2B5EF4-FFF2-40B4-BE49-F238E27FC236}">
                <a16:creationId xmlns:a16="http://schemas.microsoft.com/office/drawing/2014/main" id="{3128CC39-F568-808F-CB87-0D76CEF64A3B}"/>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30512737"/>
      </p:ext>
    </p:extLst>
  </p:cSld>
  <p:clrMapOvr>
    <a:masterClrMapping/>
  </p:clrMapOvr>
  <mc:AlternateContent xmlns:mc="http://schemas.openxmlformats.org/markup-compatibility/2006" xmlns:p14="http://schemas.microsoft.com/office/powerpoint/2010/main">
    <mc:Choice Requires="p14">
      <p:transition spd="slow" p14:dur="2000" advTm="3249"/>
    </mc:Choice>
    <mc:Fallback xmlns="">
      <p:transition spd="slow" advTm="32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AF429-8A04-E956-8A45-677E28AB33C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035717-09E9-B59A-0AA7-06BA77508BFF}"/>
              </a:ext>
            </a:extLst>
          </p:cNvPr>
          <p:cNvSpPr>
            <a:spLocks noGrp="1"/>
          </p:cNvSpPr>
          <p:nvPr>
            <p:ph type="sldNum" sz="quarter" idx="12"/>
          </p:nvPr>
        </p:nvSpPr>
        <p:spPr/>
        <p:txBody>
          <a:bodyPr/>
          <a:lstStyle/>
          <a:p>
            <a:fld id="{AE8FF73E-95BF-4E5E-8039-3219E3426DBA}" type="slidenum">
              <a:rPr lang="en-CA" smtClean="0"/>
              <a:pPr/>
              <a:t>20</a:t>
            </a:fld>
            <a:endParaRPr lang="en-CA" dirty="0"/>
          </a:p>
        </p:txBody>
      </p:sp>
      <p:sp>
        <p:nvSpPr>
          <p:cNvPr id="5" name="Title 4">
            <a:extLst>
              <a:ext uri="{FF2B5EF4-FFF2-40B4-BE49-F238E27FC236}">
                <a16:creationId xmlns:a16="http://schemas.microsoft.com/office/drawing/2014/main" id="{94FE50F3-B7E1-0A85-2D83-3A72254289DD}"/>
              </a:ext>
            </a:extLst>
          </p:cNvPr>
          <p:cNvSpPr>
            <a:spLocks noGrp="1"/>
          </p:cNvSpPr>
          <p:nvPr>
            <p:ph type="title"/>
          </p:nvPr>
        </p:nvSpPr>
        <p:spPr>
          <a:xfrm>
            <a:off x="838800" y="173736"/>
            <a:ext cx="10515600" cy="573498"/>
          </a:xfrm>
        </p:spPr>
        <p:txBody>
          <a:bodyPr>
            <a:noAutofit/>
          </a:bodyPr>
          <a:lstStyle/>
          <a:p>
            <a:r>
              <a:rPr lang="en-US" sz="4000" dirty="0"/>
              <a:t>Temperature alters habitat selection</a:t>
            </a:r>
            <a:endParaRPr lang="en-CA" sz="4000" dirty="0"/>
          </a:p>
        </p:txBody>
      </p:sp>
      <p:pic>
        <p:nvPicPr>
          <p:cNvPr id="13" name="Picture 12">
            <a:extLst>
              <a:ext uri="{FF2B5EF4-FFF2-40B4-BE49-F238E27FC236}">
                <a16:creationId xmlns:a16="http://schemas.microsoft.com/office/drawing/2014/main" id="{3476BE69-8134-B66D-9C7A-15C55F37606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77981" y="1625611"/>
            <a:ext cx="10836038" cy="4740766"/>
          </a:xfrm>
          <a:prstGeom prst="rect">
            <a:avLst/>
          </a:prstGeom>
        </p:spPr>
      </p:pic>
      <p:grpSp>
        <p:nvGrpSpPr>
          <p:cNvPr id="11" name="Group 10">
            <a:extLst>
              <a:ext uri="{FF2B5EF4-FFF2-40B4-BE49-F238E27FC236}">
                <a16:creationId xmlns:a16="http://schemas.microsoft.com/office/drawing/2014/main" id="{3329AD35-D412-8269-52E9-7DC0F76C4940}"/>
              </a:ext>
            </a:extLst>
          </p:cNvPr>
          <p:cNvGrpSpPr/>
          <p:nvPr/>
        </p:nvGrpSpPr>
        <p:grpSpPr>
          <a:xfrm>
            <a:off x="5894062" y="1000317"/>
            <a:ext cx="4188883" cy="914400"/>
            <a:chOff x="5759583" y="703881"/>
            <a:chExt cx="4188883" cy="914400"/>
          </a:xfrm>
        </p:grpSpPr>
        <p:pic>
          <p:nvPicPr>
            <p:cNvPr id="7" name="Graphic 6" descr="Smiling face with solid fill with solid fill">
              <a:extLst>
                <a:ext uri="{FF2B5EF4-FFF2-40B4-BE49-F238E27FC236}">
                  <a16:creationId xmlns:a16="http://schemas.microsoft.com/office/drawing/2014/main" id="{7BE648BD-B7FA-75FA-4B5E-381D50BF073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34066" y="703881"/>
              <a:ext cx="914400" cy="914400"/>
            </a:xfrm>
            <a:prstGeom prst="rect">
              <a:avLst/>
            </a:prstGeom>
          </p:spPr>
        </p:pic>
        <p:pic>
          <p:nvPicPr>
            <p:cNvPr id="9" name="Graphic 8" descr="Sad face with solid fill with solid fill">
              <a:extLst>
                <a:ext uri="{FF2B5EF4-FFF2-40B4-BE49-F238E27FC236}">
                  <a16:creationId xmlns:a16="http://schemas.microsoft.com/office/drawing/2014/main" id="{64ECA45E-F7CC-BDF0-DB19-CC3F8C257AD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59583" y="703881"/>
              <a:ext cx="914400" cy="914400"/>
            </a:xfrm>
            <a:prstGeom prst="rect">
              <a:avLst/>
            </a:prstGeom>
          </p:spPr>
        </p:pic>
      </p:grpSp>
      <p:pic>
        <p:nvPicPr>
          <p:cNvPr id="68" name="Audio 67">
            <a:hlinkClick r:id="" action="ppaction://media"/>
            <a:extLst>
              <a:ext uri="{FF2B5EF4-FFF2-40B4-BE49-F238E27FC236}">
                <a16:creationId xmlns:a16="http://schemas.microsoft.com/office/drawing/2014/main" id="{5ECF9425-07EC-AC42-5AD0-4CA4554B02C4}"/>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245890" t="-245890" r="-245890" b="-245890"/>
          <a:stretch>
            <a:fillRect/>
          </a:stretch>
        </p:blipFill>
        <p:spPr>
          <a:xfrm>
            <a:off x="10052304" y="4718304"/>
            <a:ext cx="2057400" cy="2057400"/>
          </a:xfrm>
          <a:prstGeom prst="ellipse">
            <a:avLst/>
          </a:prstGeom>
        </p:spPr>
      </p:pic>
      <p:cxnSp>
        <p:nvCxnSpPr>
          <p:cNvPr id="72" name="Straight Arrow Connector 71">
            <a:extLst>
              <a:ext uri="{FF2B5EF4-FFF2-40B4-BE49-F238E27FC236}">
                <a16:creationId xmlns:a16="http://schemas.microsoft.com/office/drawing/2014/main" id="{A3F342FF-A009-6F33-29E3-126A8D111A29}"/>
              </a:ext>
            </a:extLst>
          </p:cNvPr>
          <p:cNvCxnSpPr/>
          <p:nvPr/>
        </p:nvCxnSpPr>
        <p:spPr>
          <a:xfrm>
            <a:off x="1706062" y="3532515"/>
            <a:ext cx="2313616" cy="63823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1285FEA3-6A24-C550-7A67-2733A41DBDE2}"/>
              </a:ext>
            </a:extLst>
          </p:cNvPr>
          <p:cNvCxnSpPr>
            <a:cxnSpLocks/>
          </p:cNvCxnSpPr>
          <p:nvPr/>
        </p:nvCxnSpPr>
        <p:spPr>
          <a:xfrm flipV="1">
            <a:off x="5363662" y="2988677"/>
            <a:ext cx="1994496" cy="106168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70188E23-6668-FD4C-B58C-D539FC0F96AF}"/>
              </a:ext>
            </a:extLst>
          </p:cNvPr>
          <p:cNvCxnSpPr>
            <a:cxnSpLocks/>
          </p:cNvCxnSpPr>
          <p:nvPr/>
        </p:nvCxnSpPr>
        <p:spPr>
          <a:xfrm flipV="1">
            <a:off x="8935345" y="4961159"/>
            <a:ext cx="2319753" cy="43932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44352503"/>
      </p:ext>
    </p:extLst>
  </p:cSld>
  <p:clrMapOvr>
    <a:masterClrMapping/>
  </p:clrMapOvr>
  <mc:AlternateContent xmlns:mc="http://schemas.openxmlformats.org/markup-compatibility/2006" xmlns:p14="http://schemas.microsoft.com/office/powerpoint/2010/main">
    <mc:Choice Requires="p14">
      <p:transition spd="slow" p14:dur="2000" advTm="18548"/>
    </mc:Choice>
    <mc:Fallback xmlns="">
      <p:transition spd="slow" advTm="185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8"/>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7355E-7DE4-059D-321C-53A83C29A174}"/>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BFCDD2E8-D7E4-3056-6F72-AABE937F3D5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76760" y="891999"/>
            <a:ext cx="9838479" cy="5903087"/>
          </a:xfrm>
          <a:prstGeom prst="rect">
            <a:avLst/>
          </a:prstGeom>
        </p:spPr>
      </p:pic>
      <p:sp>
        <p:nvSpPr>
          <p:cNvPr id="4" name="Slide Number Placeholder 3">
            <a:extLst>
              <a:ext uri="{FF2B5EF4-FFF2-40B4-BE49-F238E27FC236}">
                <a16:creationId xmlns:a16="http://schemas.microsoft.com/office/drawing/2014/main" id="{BE5DA81B-64F6-6025-5FC8-62D725548583}"/>
              </a:ext>
            </a:extLst>
          </p:cNvPr>
          <p:cNvSpPr>
            <a:spLocks noGrp="1"/>
          </p:cNvSpPr>
          <p:nvPr>
            <p:ph type="sldNum" sz="quarter" idx="12"/>
          </p:nvPr>
        </p:nvSpPr>
        <p:spPr/>
        <p:txBody>
          <a:bodyPr/>
          <a:lstStyle/>
          <a:p>
            <a:fld id="{AE8FF73E-95BF-4E5E-8039-3219E3426DBA}" type="slidenum">
              <a:rPr lang="en-CA" smtClean="0"/>
              <a:pPr/>
              <a:t>21</a:t>
            </a:fld>
            <a:endParaRPr lang="en-CA" dirty="0"/>
          </a:p>
        </p:txBody>
      </p:sp>
      <p:grpSp>
        <p:nvGrpSpPr>
          <p:cNvPr id="7" name="Group 6">
            <a:extLst>
              <a:ext uri="{FF2B5EF4-FFF2-40B4-BE49-F238E27FC236}">
                <a16:creationId xmlns:a16="http://schemas.microsoft.com/office/drawing/2014/main" id="{F7315894-59EE-A464-8A06-89D8D5E83778}"/>
              </a:ext>
            </a:extLst>
          </p:cNvPr>
          <p:cNvGrpSpPr/>
          <p:nvPr/>
        </p:nvGrpSpPr>
        <p:grpSpPr>
          <a:xfrm>
            <a:off x="991490" y="1654054"/>
            <a:ext cx="10892611" cy="920683"/>
            <a:chOff x="1337858" y="830486"/>
            <a:chExt cx="10892611" cy="920683"/>
          </a:xfrm>
        </p:grpSpPr>
        <p:pic>
          <p:nvPicPr>
            <p:cNvPr id="9" name="Graphic 8" descr="Dim (Medium Sun) with solid fill">
              <a:extLst>
                <a:ext uri="{FF2B5EF4-FFF2-40B4-BE49-F238E27FC236}">
                  <a16:creationId xmlns:a16="http://schemas.microsoft.com/office/drawing/2014/main" id="{09D7D7C0-BBF3-FB90-E04F-6F17E53BE47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316069" y="830486"/>
              <a:ext cx="914400" cy="914400"/>
            </a:xfrm>
            <a:prstGeom prst="rect">
              <a:avLst/>
            </a:prstGeom>
          </p:spPr>
        </p:pic>
        <p:pic>
          <p:nvPicPr>
            <p:cNvPr id="10" name="Graphic 9" descr="Snowflake with solid fill">
              <a:extLst>
                <a:ext uri="{FF2B5EF4-FFF2-40B4-BE49-F238E27FC236}">
                  <a16:creationId xmlns:a16="http://schemas.microsoft.com/office/drawing/2014/main" id="{78638EAE-2D1F-0072-191D-49DFFB504F6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37858" y="836769"/>
              <a:ext cx="914400" cy="914400"/>
            </a:xfrm>
            <a:prstGeom prst="rect">
              <a:avLst/>
            </a:prstGeom>
          </p:spPr>
        </p:pic>
      </p:grpSp>
      <p:sp>
        <p:nvSpPr>
          <p:cNvPr id="11" name="Title 10">
            <a:extLst>
              <a:ext uri="{FF2B5EF4-FFF2-40B4-BE49-F238E27FC236}">
                <a16:creationId xmlns:a16="http://schemas.microsoft.com/office/drawing/2014/main" id="{441D88EE-92FD-C70D-D8CC-A9CEDDE4B602}"/>
              </a:ext>
            </a:extLst>
          </p:cNvPr>
          <p:cNvSpPr>
            <a:spLocks noGrp="1"/>
          </p:cNvSpPr>
          <p:nvPr>
            <p:ph type="title"/>
          </p:nvPr>
        </p:nvSpPr>
        <p:spPr/>
        <p:txBody>
          <a:bodyPr/>
          <a:lstStyle/>
          <a:p>
            <a:r>
              <a:rPr lang="en-US" sz="4000" dirty="0"/>
              <a:t>Temperature affects habitat selection</a:t>
            </a:r>
            <a:endParaRPr lang="en-CA" sz="4000" dirty="0"/>
          </a:p>
        </p:txBody>
      </p:sp>
      <p:pic>
        <p:nvPicPr>
          <p:cNvPr id="2" name="Graphic 1" descr="Smiling face with solid fill with solid fill">
            <a:extLst>
              <a:ext uri="{FF2B5EF4-FFF2-40B4-BE49-F238E27FC236}">
                <a16:creationId xmlns:a16="http://schemas.microsoft.com/office/drawing/2014/main" id="{647D742B-9990-73C3-5633-5C3820EEE7B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497714" y="805388"/>
            <a:ext cx="609398" cy="609398"/>
          </a:xfrm>
          <a:prstGeom prst="rect">
            <a:avLst/>
          </a:prstGeom>
        </p:spPr>
      </p:pic>
      <p:pic>
        <p:nvPicPr>
          <p:cNvPr id="3" name="Graphic 2" descr="Sad face with solid fill with solid fill">
            <a:extLst>
              <a:ext uri="{FF2B5EF4-FFF2-40B4-BE49-F238E27FC236}">
                <a16:creationId xmlns:a16="http://schemas.microsoft.com/office/drawing/2014/main" id="{95F82B92-C997-ED48-F06A-499672AA659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526829" y="805388"/>
            <a:ext cx="609398" cy="609398"/>
          </a:xfrm>
          <a:prstGeom prst="rect">
            <a:avLst/>
          </a:prstGeom>
        </p:spPr>
      </p:pic>
      <p:pic>
        <p:nvPicPr>
          <p:cNvPr id="14" name="Audio 13">
            <a:hlinkClick r:id="" action="ppaction://media"/>
            <a:extLst>
              <a:ext uri="{FF2B5EF4-FFF2-40B4-BE49-F238E27FC236}">
                <a16:creationId xmlns:a16="http://schemas.microsoft.com/office/drawing/2014/main" id="{A406CF3A-D7D8-746A-7844-D64F18D9F38B}"/>
              </a:ext>
            </a:extLst>
          </p:cNvPr>
          <p:cNvPicPr>
            <a:picLocks noChangeAspect="1"/>
          </p:cNvPicPr>
          <p:nvPr>
            <a:audioFile r:link="rId2"/>
            <p:extLst>
              <p:ext uri="{DAA4B4D4-6D71-4841-9C94-3DE7FCFB9230}">
                <p14:media xmlns:p14="http://schemas.microsoft.com/office/powerpoint/2010/main" r:embed="rId1"/>
              </p:ext>
            </p:extLst>
          </p:nvPr>
        </p:nvPicPr>
        <p:blipFill>
          <a:blip r:embed="rId14"/>
          <a:srcRect l="-245891" t="-245891" r="-245891" b="-245891"/>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31426527"/>
      </p:ext>
    </p:extLst>
  </p:cSld>
  <p:clrMapOvr>
    <a:masterClrMapping/>
  </p:clrMapOvr>
  <mc:AlternateContent xmlns:mc="http://schemas.openxmlformats.org/markup-compatibility/2006">
    <mc:Choice xmlns:p14="http://schemas.microsoft.com/office/powerpoint/2010/main" Requires="p14">
      <p:transition spd="slow" p14:dur="2000" advTm="15059"/>
    </mc:Choice>
    <mc:Fallback>
      <p:transition spd="slow" advTm="150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80448-0C74-195A-4997-6A44A9B4CB5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9A67761-9605-05A1-FA4D-AAF3FFCBBC3C}"/>
              </a:ext>
            </a:extLst>
          </p:cNvPr>
          <p:cNvPicPr>
            <a:picLocks noChangeAspect="1"/>
          </p:cNvPicPr>
          <p:nvPr/>
        </p:nvPicPr>
        <p:blipFill>
          <a:blip r:embed="rId5">
            <a:extLst>
              <a:ext uri="{28A0092B-C50C-407E-A947-70E740481C1C}">
                <a14:useLocalDpi xmlns:a14="http://schemas.microsoft.com/office/drawing/2010/main" val="0"/>
              </a:ext>
            </a:extLst>
          </a:blip>
          <a:srcRect l="77644" t="63444" r="3150" b="16805"/>
          <a:stretch>
            <a:fillRect/>
          </a:stretch>
        </p:blipFill>
        <p:spPr>
          <a:xfrm>
            <a:off x="8036071" y="2901573"/>
            <a:ext cx="3660880" cy="2092750"/>
          </a:xfrm>
          <a:prstGeom prst="rect">
            <a:avLst/>
          </a:prstGeom>
        </p:spPr>
      </p:pic>
      <p:sp>
        <p:nvSpPr>
          <p:cNvPr id="4" name="Slide Number Placeholder 3">
            <a:extLst>
              <a:ext uri="{FF2B5EF4-FFF2-40B4-BE49-F238E27FC236}">
                <a16:creationId xmlns:a16="http://schemas.microsoft.com/office/drawing/2014/main" id="{3056A567-D1DE-E6E9-4F16-9638B45900F9}"/>
              </a:ext>
            </a:extLst>
          </p:cNvPr>
          <p:cNvSpPr>
            <a:spLocks noGrp="1"/>
          </p:cNvSpPr>
          <p:nvPr>
            <p:ph type="sldNum" sz="quarter" idx="12"/>
          </p:nvPr>
        </p:nvSpPr>
        <p:spPr/>
        <p:txBody>
          <a:bodyPr/>
          <a:lstStyle/>
          <a:p>
            <a:fld id="{AE8FF73E-95BF-4E5E-8039-3219E3426DBA}" type="slidenum">
              <a:rPr lang="en-CA" smtClean="0"/>
              <a:pPr/>
              <a:t>22</a:t>
            </a:fld>
            <a:endParaRPr lang="en-CA" dirty="0"/>
          </a:p>
        </p:txBody>
      </p:sp>
      <p:grpSp>
        <p:nvGrpSpPr>
          <p:cNvPr id="18" name="Group 17">
            <a:extLst>
              <a:ext uri="{FF2B5EF4-FFF2-40B4-BE49-F238E27FC236}">
                <a16:creationId xmlns:a16="http://schemas.microsoft.com/office/drawing/2014/main" id="{5DF13391-4020-F2D2-2D3C-AB8BF2DD68BE}"/>
              </a:ext>
            </a:extLst>
          </p:cNvPr>
          <p:cNvGrpSpPr/>
          <p:nvPr/>
        </p:nvGrpSpPr>
        <p:grpSpPr>
          <a:xfrm>
            <a:off x="2427348" y="1628422"/>
            <a:ext cx="4954908" cy="4970830"/>
            <a:chOff x="3619146" y="1628422"/>
            <a:chExt cx="4954908" cy="4970830"/>
          </a:xfrm>
        </p:grpSpPr>
        <p:pic>
          <p:nvPicPr>
            <p:cNvPr id="2" name="Picture 1">
              <a:extLst>
                <a:ext uri="{FF2B5EF4-FFF2-40B4-BE49-F238E27FC236}">
                  <a16:creationId xmlns:a16="http://schemas.microsoft.com/office/drawing/2014/main" id="{5AE3EDE0-526E-2968-7D51-4377AD72736F}"/>
                </a:ext>
              </a:extLst>
            </p:cNvPr>
            <p:cNvPicPr>
              <a:picLocks noChangeAspect="1"/>
            </p:cNvPicPr>
            <p:nvPr/>
          </p:nvPicPr>
          <p:blipFill>
            <a:blip r:embed="rId6">
              <a:extLst>
                <a:ext uri="{28A0092B-C50C-407E-A947-70E740481C1C}">
                  <a14:useLocalDpi xmlns:a14="http://schemas.microsoft.com/office/drawing/2010/main" val="0"/>
                </a:ext>
              </a:extLst>
            </a:blip>
            <a:srcRect l="1896" t="4727" r="72150" b="51611"/>
            <a:stretch>
              <a:fillRect/>
            </a:stretch>
          </p:blipFill>
          <p:spPr>
            <a:xfrm>
              <a:off x="3619146" y="1628422"/>
              <a:ext cx="4954908" cy="4636856"/>
            </a:xfrm>
            <a:prstGeom prst="rect">
              <a:avLst/>
            </a:prstGeom>
          </p:spPr>
        </p:pic>
        <p:pic>
          <p:nvPicPr>
            <p:cNvPr id="9" name="Picture 8">
              <a:extLst>
                <a:ext uri="{FF2B5EF4-FFF2-40B4-BE49-F238E27FC236}">
                  <a16:creationId xmlns:a16="http://schemas.microsoft.com/office/drawing/2014/main" id="{5F090D72-2800-3D65-EB6B-98848A24EE52}"/>
                </a:ext>
              </a:extLst>
            </p:cNvPr>
            <p:cNvPicPr>
              <a:picLocks noChangeAspect="1"/>
            </p:cNvPicPr>
            <p:nvPr/>
          </p:nvPicPr>
          <p:blipFill>
            <a:blip r:embed="rId7">
              <a:extLst>
                <a:ext uri="{28A0092B-C50C-407E-A947-70E740481C1C}">
                  <a14:useLocalDpi xmlns:a14="http://schemas.microsoft.com/office/drawing/2010/main" val="0"/>
                </a:ext>
              </a:extLst>
            </a:blip>
            <a:srcRect l="2753" t="96081" r="72390" b="473"/>
            <a:stretch>
              <a:fillRect/>
            </a:stretch>
          </p:blipFill>
          <p:spPr>
            <a:xfrm>
              <a:off x="3727562" y="6234127"/>
              <a:ext cx="4738076" cy="365125"/>
            </a:xfrm>
            <a:prstGeom prst="rect">
              <a:avLst/>
            </a:prstGeom>
          </p:spPr>
        </p:pic>
      </p:grpSp>
      <p:grpSp>
        <p:nvGrpSpPr>
          <p:cNvPr id="14" name="Group 13">
            <a:extLst>
              <a:ext uri="{FF2B5EF4-FFF2-40B4-BE49-F238E27FC236}">
                <a16:creationId xmlns:a16="http://schemas.microsoft.com/office/drawing/2014/main" id="{5DCD6DE3-13D8-F2A7-DBD7-FD5163154BEA}"/>
              </a:ext>
            </a:extLst>
          </p:cNvPr>
          <p:cNvGrpSpPr/>
          <p:nvPr/>
        </p:nvGrpSpPr>
        <p:grpSpPr>
          <a:xfrm>
            <a:off x="92254" y="3346021"/>
            <a:ext cx="2395380" cy="658777"/>
            <a:chOff x="64405" y="3264306"/>
            <a:chExt cx="2395380" cy="658777"/>
          </a:xfrm>
        </p:grpSpPr>
        <p:pic>
          <p:nvPicPr>
            <p:cNvPr id="7" name="Picture 6">
              <a:extLst>
                <a:ext uri="{FF2B5EF4-FFF2-40B4-BE49-F238E27FC236}">
                  <a16:creationId xmlns:a16="http://schemas.microsoft.com/office/drawing/2014/main" id="{6A6FA419-1DC6-26B6-5853-34F527E8FE95}"/>
                </a:ext>
              </a:extLst>
            </p:cNvPr>
            <p:cNvPicPr>
              <a:picLocks noChangeAspect="1"/>
            </p:cNvPicPr>
            <p:nvPr/>
          </p:nvPicPr>
          <p:blipFill>
            <a:blip r:embed="rId8">
              <a:extLst>
                <a:ext uri="{28A0092B-C50C-407E-A947-70E740481C1C}">
                  <a14:useLocalDpi xmlns:a14="http://schemas.microsoft.com/office/drawing/2010/main" val="0"/>
                </a:ext>
              </a:extLst>
            </a:blip>
            <a:srcRect l="268" t="48395" r="98010" b="29107"/>
            <a:stretch>
              <a:fillRect/>
            </a:stretch>
          </p:blipFill>
          <p:spPr>
            <a:xfrm rot="5400000">
              <a:off x="1097401" y="2231310"/>
              <a:ext cx="329388" cy="2395380"/>
            </a:xfrm>
            <a:prstGeom prst="rect">
              <a:avLst/>
            </a:prstGeom>
          </p:spPr>
        </p:pic>
        <p:pic>
          <p:nvPicPr>
            <p:cNvPr id="13" name="Picture 12">
              <a:extLst>
                <a:ext uri="{FF2B5EF4-FFF2-40B4-BE49-F238E27FC236}">
                  <a16:creationId xmlns:a16="http://schemas.microsoft.com/office/drawing/2014/main" id="{B63DA9D6-A3EB-8294-BB80-D9A74B7D4EA8}"/>
                </a:ext>
              </a:extLst>
            </p:cNvPr>
            <p:cNvPicPr>
              <a:picLocks noChangeAspect="1"/>
            </p:cNvPicPr>
            <p:nvPr/>
          </p:nvPicPr>
          <p:blipFill>
            <a:blip r:embed="rId8">
              <a:extLst>
                <a:ext uri="{28A0092B-C50C-407E-A947-70E740481C1C}">
                  <a14:useLocalDpi xmlns:a14="http://schemas.microsoft.com/office/drawing/2010/main" val="0"/>
                </a:ext>
              </a:extLst>
            </a:blip>
            <a:srcRect l="317" t="31817" r="97961" b="51538"/>
            <a:stretch>
              <a:fillRect/>
            </a:stretch>
          </p:blipFill>
          <p:spPr>
            <a:xfrm rot="5400000">
              <a:off x="1188625" y="2872269"/>
              <a:ext cx="329389" cy="1772239"/>
            </a:xfrm>
            <a:prstGeom prst="rect">
              <a:avLst/>
            </a:prstGeom>
          </p:spPr>
        </p:pic>
      </p:grpSp>
      <p:grpSp>
        <p:nvGrpSpPr>
          <p:cNvPr id="10" name="Group 9">
            <a:extLst>
              <a:ext uri="{FF2B5EF4-FFF2-40B4-BE49-F238E27FC236}">
                <a16:creationId xmlns:a16="http://schemas.microsoft.com/office/drawing/2014/main" id="{9B8030F7-07D5-AD23-8B84-5B22F9782DF9}"/>
              </a:ext>
            </a:extLst>
          </p:cNvPr>
          <p:cNvGrpSpPr/>
          <p:nvPr/>
        </p:nvGrpSpPr>
        <p:grpSpPr>
          <a:xfrm>
            <a:off x="7343463" y="1585744"/>
            <a:ext cx="829729" cy="4724408"/>
            <a:chOff x="10668006" y="1311794"/>
            <a:chExt cx="1346516" cy="4724408"/>
          </a:xfrm>
        </p:grpSpPr>
        <p:sp>
          <p:nvSpPr>
            <p:cNvPr id="12" name="TextBox 11">
              <a:extLst>
                <a:ext uri="{FF2B5EF4-FFF2-40B4-BE49-F238E27FC236}">
                  <a16:creationId xmlns:a16="http://schemas.microsoft.com/office/drawing/2014/main" id="{3080DA3A-83E9-5A3B-9A1F-DD2C18D214F9}"/>
                </a:ext>
              </a:extLst>
            </p:cNvPr>
            <p:cNvSpPr txBox="1"/>
            <p:nvPr/>
          </p:nvSpPr>
          <p:spPr>
            <a:xfrm>
              <a:off x="10668006" y="5666870"/>
              <a:ext cx="1315656" cy="369332"/>
            </a:xfrm>
            <a:prstGeom prst="rect">
              <a:avLst/>
            </a:prstGeom>
            <a:noFill/>
          </p:spPr>
          <p:txBody>
            <a:bodyPr wrap="square" rtlCol="0">
              <a:spAutoFit/>
            </a:bodyPr>
            <a:lstStyle/>
            <a:p>
              <a:r>
                <a:rPr lang="en-US" dirty="0"/>
                <a:t>Dislike</a:t>
              </a:r>
              <a:endParaRPr lang="en-CA" dirty="0"/>
            </a:p>
          </p:txBody>
        </p:sp>
        <p:sp>
          <p:nvSpPr>
            <p:cNvPr id="11" name="TextBox 10">
              <a:extLst>
                <a:ext uri="{FF2B5EF4-FFF2-40B4-BE49-F238E27FC236}">
                  <a16:creationId xmlns:a16="http://schemas.microsoft.com/office/drawing/2014/main" id="{614C46A3-511B-96CB-9C85-B6955BEB4862}"/>
                </a:ext>
              </a:extLst>
            </p:cNvPr>
            <p:cNvSpPr txBox="1"/>
            <p:nvPr/>
          </p:nvSpPr>
          <p:spPr>
            <a:xfrm>
              <a:off x="10698866" y="1311794"/>
              <a:ext cx="1315656" cy="369332"/>
            </a:xfrm>
            <a:prstGeom prst="rect">
              <a:avLst/>
            </a:prstGeom>
            <a:noFill/>
          </p:spPr>
          <p:txBody>
            <a:bodyPr wrap="square" rtlCol="0">
              <a:spAutoFit/>
            </a:bodyPr>
            <a:lstStyle/>
            <a:p>
              <a:r>
                <a:rPr lang="en-US" dirty="0"/>
                <a:t>Like</a:t>
              </a:r>
              <a:endParaRPr lang="en-CA" dirty="0"/>
            </a:p>
          </p:txBody>
        </p:sp>
      </p:grpSp>
      <p:sp>
        <p:nvSpPr>
          <p:cNvPr id="16" name="Title 10">
            <a:extLst>
              <a:ext uri="{FF2B5EF4-FFF2-40B4-BE49-F238E27FC236}">
                <a16:creationId xmlns:a16="http://schemas.microsoft.com/office/drawing/2014/main" id="{9F01D5B3-B993-23D5-6894-B09E56805510}"/>
              </a:ext>
            </a:extLst>
          </p:cNvPr>
          <p:cNvSpPr>
            <a:spLocks noGrp="1"/>
          </p:cNvSpPr>
          <p:nvPr>
            <p:ph type="title"/>
          </p:nvPr>
        </p:nvSpPr>
        <p:spPr>
          <a:xfrm>
            <a:off x="838800" y="174752"/>
            <a:ext cx="10515600" cy="507173"/>
          </a:xfrm>
        </p:spPr>
        <p:txBody>
          <a:bodyPr/>
          <a:lstStyle/>
          <a:p>
            <a:r>
              <a:rPr lang="en-US" sz="4000" dirty="0"/>
              <a:t>Annual averages may not change much…</a:t>
            </a:r>
            <a:endParaRPr lang="en-CA" sz="4000" dirty="0"/>
          </a:p>
        </p:txBody>
      </p:sp>
      <p:pic>
        <p:nvPicPr>
          <p:cNvPr id="5" name="Graphic 4" descr="Smiling face with solid fill with solid fill">
            <a:extLst>
              <a:ext uri="{FF2B5EF4-FFF2-40B4-BE49-F238E27FC236}">
                <a16:creationId xmlns:a16="http://schemas.microsoft.com/office/drawing/2014/main" id="{98F2696C-342C-AD50-7D35-DDF06B5B637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41500" y="2775460"/>
            <a:ext cx="914400" cy="914400"/>
          </a:xfrm>
          <a:prstGeom prst="rect">
            <a:avLst/>
          </a:prstGeom>
        </p:spPr>
      </p:pic>
      <p:pic>
        <p:nvPicPr>
          <p:cNvPr id="6" name="Graphic 5" descr="Sad face with solid fill with solid fill">
            <a:extLst>
              <a:ext uri="{FF2B5EF4-FFF2-40B4-BE49-F238E27FC236}">
                <a16:creationId xmlns:a16="http://schemas.microsoft.com/office/drawing/2014/main" id="{07672197-666B-4BB4-FD12-E457F576697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52724" y="4537123"/>
            <a:ext cx="914400" cy="914400"/>
          </a:xfrm>
          <a:prstGeom prst="rect">
            <a:avLst/>
          </a:prstGeom>
        </p:spPr>
      </p:pic>
      <p:pic>
        <p:nvPicPr>
          <p:cNvPr id="30" name="Audio 29">
            <a:hlinkClick r:id="" action="ppaction://media"/>
            <a:extLst>
              <a:ext uri="{FF2B5EF4-FFF2-40B4-BE49-F238E27FC236}">
                <a16:creationId xmlns:a16="http://schemas.microsoft.com/office/drawing/2014/main" id="{C16622AC-74AE-1D43-DC0D-79D236060A71}"/>
              </a:ext>
            </a:extLst>
          </p:cNvPr>
          <p:cNvPicPr>
            <a:picLocks noChangeAspect="1"/>
          </p:cNvPicPr>
          <p:nvPr>
            <a:audioFile r:link="rId2"/>
            <p:extLst>
              <p:ext uri="{DAA4B4D4-6D71-4841-9C94-3DE7FCFB9230}">
                <p14:media xmlns:p14="http://schemas.microsoft.com/office/powerpoint/2010/main" r:embed="rId1"/>
              </p:ext>
            </p:extLst>
          </p:nvPr>
        </p:nvPicPr>
        <p:blipFill>
          <a:blip r:embed="rId13"/>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46340331"/>
      </p:ext>
    </p:extLst>
  </p:cSld>
  <p:clrMapOvr>
    <a:masterClrMapping/>
  </p:clrMapOvr>
  <mc:AlternateContent xmlns:mc="http://schemas.openxmlformats.org/markup-compatibility/2006">
    <mc:Choice xmlns:p14="http://schemas.microsoft.com/office/powerpoint/2010/main" Requires="p14">
      <p:transition spd="slow" p14:dur="2000" advTm="24306"/>
    </mc:Choice>
    <mc:Fallback>
      <p:transition spd="slow" advTm="243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5AB96-94C6-7C94-125F-76D43002466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0796E8-9C95-DCD8-8CE2-70D43C97D21C}"/>
              </a:ext>
            </a:extLst>
          </p:cNvPr>
          <p:cNvSpPr>
            <a:spLocks noGrp="1"/>
          </p:cNvSpPr>
          <p:nvPr>
            <p:ph type="sldNum" sz="quarter" idx="12"/>
          </p:nvPr>
        </p:nvSpPr>
        <p:spPr/>
        <p:txBody>
          <a:bodyPr/>
          <a:lstStyle/>
          <a:p>
            <a:fld id="{AE8FF73E-95BF-4E5E-8039-3219E3426DBA}" type="slidenum">
              <a:rPr lang="en-CA" smtClean="0"/>
              <a:pPr/>
              <a:t>23</a:t>
            </a:fld>
            <a:endParaRPr lang="en-CA" dirty="0"/>
          </a:p>
        </p:txBody>
      </p:sp>
      <p:sp>
        <p:nvSpPr>
          <p:cNvPr id="5" name="Title 4">
            <a:extLst>
              <a:ext uri="{FF2B5EF4-FFF2-40B4-BE49-F238E27FC236}">
                <a16:creationId xmlns:a16="http://schemas.microsoft.com/office/drawing/2014/main" id="{A6AC51AA-0704-7ECC-597C-3DDB5E175C28}"/>
              </a:ext>
            </a:extLst>
          </p:cNvPr>
          <p:cNvSpPr>
            <a:spLocks noGrp="1"/>
          </p:cNvSpPr>
          <p:nvPr>
            <p:ph type="title"/>
          </p:nvPr>
        </p:nvSpPr>
        <p:spPr>
          <a:xfrm>
            <a:off x="838800" y="173736"/>
            <a:ext cx="10515600" cy="316800"/>
          </a:xfrm>
        </p:spPr>
        <p:txBody>
          <a:bodyPr>
            <a:noAutofit/>
          </a:bodyPr>
          <a:lstStyle/>
          <a:p>
            <a:r>
              <a:rPr lang="en-US" sz="4000" dirty="0"/>
              <a:t>Worse scenarios result in wider range of RSS</a:t>
            </a:r>
            <a:endParaRPr lang="en-CA" sz="4000" dirty="0"/>
          </a:p>
        </p:txBody>
      </p:sp>
      <p:pic>
        <p:nvPicPr>
          <p:cNvPr id="16" name="Picture 15">
            <a:extLst>
              <a:ext uri="{FF2B5EF4-FFF2-40B4-BE49-F238E27FC236}">
                <a16:creationId xmlns:a16="http://schemas.microsoft.com/office/drawing/2014/main" id="{24F235F8-C044-7A60-2C84-2C065392EC3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12000" y="977982"/>
            <a:ext cx="11305864" cy="5652931"/>
          </a:xfrm>
          <a:prstGeom prst="rect">
            <a:avLst/>
          </a:prstGeom>
        </p:spPr>
      </p:pic>
      <p:pic>
        <p:nvPicPr>
          <p:cNvPr id="2" name="Graphic 1" descr="Smiling face with solid fill with solid fill">
            <a:extLst>
              <a:ext uri="{FF2B5EF4-FFF2-40B4-BE49-F238E27FC236}">
                <a16:creationId xmlns:a16="http://schemas.microsoft.com/office/drawing/2014/main" id="{A3ADBBDB-7935-2423-A1A6-5C34050AAB1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89557" y="1118401"/>
            <a:ext cx="914400" cy="914400"/>
          </a:xfrm>
          <a:prstGeom prst="rect">
            <a:avLst/>
          </a:prstGeom>
        </p:spPr>
      </p:pic>
      <p:pic>
        <p:nvPicPr>
          <p:cNvPr id="3" name="Graphic 2" descr="Sad face with solid fill with solid fill">
            <a:extLst>
              <a:ext uri="{FF2B5EF4-FFF2-40B4-BE49-F238E27FC236}">
                <a16:creationId xmlns:a16="http://schemas.microsoft.com/office/drawing/2014/main" id="{E1B4A2BE-1C0A-948E-FC30-5CABC021D1C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00781" y="2880064"/>
            <a:ext cx="914400" cy="914400"/>
          </a:xfrm>
          <a:prstGeom prst="rect">
            <a:avLst/>
          </a:prstGeom>
        </p:spPr>
      </p:pic>
      <p:pic>
        <p:nvPicPr>
          <p:cNvPr id="29" name="Audio 28">
            <a:hlinkClick r:id="" action="ppaction://media"/>
            <a:extLst>
              <a:ext uri="{FF2B5EF4-FFF2-40B4-BE49-F238E27FC236}">
                <a16:creationId xmlns:a16="http://schemas.microsoft.com/office/drawing/2014/main" id="{C1F7EE3B-ED54-E8E3-A7B0-DAB122E2AACA}"/>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79656573"/>
      </p:ext>
    </p:extLst>
  </p:cSld>
  <p:clrMapOvr>
    <a:masterClrMapping/>
  </p:clrMapOvr>
  <mc:AlternateContent xmlns:mc="http://schemas.openxmlformats.org/markup-compatibility/2006">
    <mc:Choice xmlns:p14="http://schemas.microsoft.com/office/powerpoint/2010/main" Requires="p14">
      <p:transition spd="slow" p14:dur="2000" advTm="19717"/>
    </mc:Choice>
    <mc:Fallback>
      <p:transition spd="slow" advTm="197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3D73B-6F0E-801E-1A46-54E119C82A8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40A2C2F-FF30-244B-CFAA-5D1407CB0B9E}"/>
              </a:ext>
            </a:extLst>
          </p:cNvPr>
          <p:cNvSpPr>
            <a:spLocks noGrp="1"/>
          </p:cNvSpPr>
          <p:nvPr>
            <p:ph type="title"/>
          </p:nvPr>
        </p:nvSpPr>
        <p:spPr/>
        <p:txBody>
          <a:bodyPr>
            <a:normAutofit/>
          </a:bodyPr>
          <a:lstStyle/>
          <a:p>
            <a:r>
              <a:rPr lang="en-CA" dirty="0"/>
              <a:t>Predators also affect movement behavior</a:t>
            </a:r>
          </a:p>
        </p:txBody>
      </p:sp>
      <p:sp>
        <p:nvSpPr>
          <p:cNvPr id="4" name="Slide Number Placeholder 3">
            <a:extLst>
              <a:ext uri="{FF2B5EF4-FFF2-40B4-BE49-F238E27FC236}">
                <a16:creationId xmlns:a16="http://schemas.microsoft.com/office/drawing/2014/main" id="{DCC65C9D-AC43-DF7F-6E53-B33F4323934D}"/>
              </a:ext>
            </a:extLst>
          </p:cNvPr>
          <p:cNvSpPr>
            <a:spLocks noGrp="1"/>
          </p:cNvSpPr>
          <p:nvPr>
            <p:ph type="sldNum" sz="quarter" idx="12"/>
          </p:nvPr>
        </p:nvSpPr>
        <p:spPr>
          <a:xfrm>
            <a:off x="10951913" y="6374761"/>
            <a:ext cx="720000" cy="365125"/>
          </a:xfrm>
        </p:spPr>
        <p:txBody>
          <a:bodyPr/>
          <a:lstStyle/>
          <a:p>
            <a:fld id="{AE8FF73E-95BF-4E5E-8039-3219E3426DBA}" type="slidenum">
              <a:rPr lang="en-CA" smtClean="0"/>
              <a:pPr/>
              <a:t>24</a:t>
            </a:fld>
            <a:endParaRPr lang="en-CA" dirty="0"/>
          </a:p>
        </p:txBody>
      </p:sp>
      <p:sp>
        <p:nvSpPr>
          <p:cNvPr id="3" name="Graphic 11">
            <a:extLst>
              <a:ext uri="{FF2B5EF4-FFF2-40B4-BE49-F238E27FC236}">
                <a16:creationId xmlns:a16="http://schemas.microsoft.com/office/drawing/2014/main" id="{93FB2CE5-457E-023C-0173-6186EB090C7E}"/>
              </a:ext>
            </a:extLst>
          </p:cNvPr>
          <p:cNvSpPr/>
          <p:nvPr/>
        </p:nvSpPr>
        <p:spPr>
          <a:xfrm flipV="1">
            <a:off x="5178435" y="1701386"/>
            <a:ext cx="1835130" cy="1834312"/>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solidFill>
          <a:ln w="19050" cap="flat">
            <a:noFill/>
            <a:prstDash val="solid"/>
            <a:miter/>
          </a:ln>
        </p:spPr>
        <p:txBody>
          <a:bodyPr rtlCol="0" anchor="ctr"/>
          <a:lstStyle/>
          <a:p>
            <a:endParaRPr lang="en-CA" dirty="0"/>
          </a:p>
        </p:txBody>
      </p:sp>
      <p:grpSp>
        <p:nvGrpSpPr>
          <p:cNvPr id="49" name="Group 48">
            <a:extLst>
              <a:ext uri="{FF2B5EF4-FFF2-40B4-BE49-F238E27FC236}">
                <a16:creationId xmlns:a16="http://schemas.microsoft.com/office/drawing/2014/main" id="{2532B641-F00E-FAEF-E31B-E574AF8AE498}"/>
              </a:ext>
            </a:extLst>
          </p:cNvPr>
          <p:cNvGrpSpPr/>
          <p:nvPr/>
        </p:nvGrpSpPr>
        <p:grpSpPr>
          <a:xfrm>
            <a:off x="1669835" y="1083674"/>
            <a:ext cx="3330920" cy="1647376"/>
            <a:chOff x="838800" y="872204"/>
            <a:chExt cx="4558338" cy="2254421"/>
          </a:xfrm>
          <a:solidFill>
            <a:srgbClr val="C00000"/>
          </a:solidFill>
        </p:grpSpPr>
        <p:sp>
          <p:nvSpPr>
            <p:cNvPr id="2" name="Graphic 13">
              <a:extLst>
                <a:ext uri="{FF2B5EF4-FFF2-40B4-BE49-F238E27FC236}">
                  <a16:creationId xmlns:a16="http://schemas.microsoft.com/office/drawing/2014/main" id="{4AA72F7D-A02F-7296-8AF2-28349DA683BD}"/>
                </a:ext>
              </a:extLst>
            </p:cNvPr>
            <p:cNvSpPr/>
            <p:nvPr/>
          </p:nvSpPr>
          <p:spPr>
            <a:xfrm flipV="1">
              <a:off x="1965098" y="872204"/>
              <a:ext cx="1314464" cy="1207014"/>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grpFill/>
            <a:ln w="19050" cap="flat">
              <a:solidFill>
                <a:schemeClr val="tx1"/>
              </a:solidFill>
              <a:prstDash val="solid"/>
              <a:miter/>
            </a:ln>
          </p:spPr>
          <p:txBody>
            <a:bodyPr rtlCol="0" anchor="ctr"/>
            <a:lstStyle/>
            <a:p>
              <a:endParaRPr lang="en-CA" dirty="0"/>
            </a:p>
          </p:txBody>
        </p:sp>
        <p:sp>
          <p:nvSpPr>
            <p:cNvPr id="6" name="Graphic 2">
              <a:extLst>
                <a:ext uri="{FF2B5EF4-FFF2-40B4-BE49-F238E27FC236}">
                  <a16:creationId xmlns:a16="http://schemas.microsoft.com/office/drawing/2014/main" id="{F815215A-46EB-0054-269D-A1C0039F525D}"/>
                </a:ext>
              </a:extLst>
            </p:cNvPr>
            <p:cNvSpPr/>
            <p:nvPr/>
          </p:nvSpPr>
          <p:spPr>
            <a:xfrm flipV="1">
              <a:off x="838800" y="2175879"/>
              <a:ext cx="1747524" cy="950746"/>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grpFill/>
            <a:ln w="19050" cap="flat">
              <a:solidFill>
                <a:schemeClr val="tx1"/>
              </a:solidFill>
              <a:prstDash val="solid"/>
              <a:miter/>
            </a:ln>
          </p:spPr>
          <p:txBody>
            <a:bodyPr rtlCol="0" anchor="ctr"/>
            <a:lstStyle/>
            <a:p>
              <a:endParaRPr lang="en-CA" dirty="0"/>
            </a:p>
          </p:txBody>
        </p:sp>
        <p:cxnSp>
          <p:nvCxnSpPr>
            <p:cNvPr id="27" name="Straight Arrow Connector 26">
              <a:extLst>
                <a:ext uri="{FF2B5EF4-FFF2-40B4-BE49-F238E27FC236}">
                  <a16:creationId xmlns:a16="http://schemas.microsoft.com/office/drawing/2014/main" id="{BB7A55BF-9B8B-0A75-69FC-A208CC3EE066}"/>
                </a:ext>
              </a:extLst>
            </p:cNvPr>
            <p:cNvCxnSpPr>
              <a:cxnSpLocks/>
            </p:cNvCxnSpPr>
            <p:nvPr/>
          </p:nvCxnSpPr>
          <p:spPr>
            <a:xfrm>
              <a:off x="2880423" y="2420900"/>
              <a:ext cx="2516715" cy="705725"/>
            </a:xfrm>
            <a:prstGeom prst="straightConnector1">
              <a:avLst/>
            </a:prstGeom>
            <a:grpFill/>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16FA269A-2AF9-09F1-3DC3-621A160AF56C}"/>
              </a:ext>
            </a:extLst>
          </p:cNvPr>
          <p:cNvGrpSpPr/>
          <p:nvPr/>
        </p:nvGrpSpPr>
        <p:grpSpPr>
          <a:xfrm>
            <a:off x="7397263" y="3336947"/>
            <a:ext cx="3097727" cy="2340172"/>
            <a:chOff x="6443336" y="2966610"/>
            <a:chExt cx="4239216" cy="3202508"/>
          </a:xfrm>
          <a:solidFill>
            <a:schemeClr val="bg1">
              <a:lumMod val="65000"/>
            </a:schemeClr>
          </a:solidFill>
        </p:grpSpPr>
        <p:cxnSp>
          <p:nvCxnSpPr>
            <p:cNvPr id="42" name="Straight Arrow Connector 41">
              <a:extLst>
                <a:ext uri="{FF2B5EF4-FFF2-40B4-BE49-F238E27FC236}">
                  <a16:creationId xmlns:a16="http://schemas.microsoft.com/office/drawing/2014/main" id="{F57AB8BC-DFB8-679B-91A0-B855BD955137}"/>
                </a:ext>
              </a:extLst>
            </p:cNvPr>
            <p:cNvCxnSpPr>
              <a:cxnSpLocks/>
            </p:cNvCxnSpPr>
            <p:nvPr/>
          </p:nvCxnSpPr>
          <p:spPr>
            <a:xfrm flipH="1" flipV="1">
              <a:off x="6443336" y="2966610"/>
              <a:ext cx="2882677" cy="1887077"/>
            </a:xfrm>
            <a:prstGeom prst="straightConnector1">
              <a:avLst/>
            </a:prstGeom>
            <a:grp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7" name="Graphic 46" descr="Clock with solid fill">
              <a:extLst>
                <a:ext uri="{FF2B5EF4-FFF2-40B4-BE49-F238E27FC236}">
                  <a16:creationId xmlns:a16="http://schemas.microsoft.com/office/drawing/2014/main" id="{875817F0-D75B-D9B3-7662-C14A31FA7F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201437" y="4688003"/>
              <a:ext cx="1481115" cy="1481115"/>
            </a:xfrm>
            <a:prstGeom prst="rect">
              <a:avLst/>
            </a:prstGeom>
          </p:spPr>
        </p:pic>
      </p:grpSp>
      <p:cxnSp>
        <p:nvCxnSpPr>
          <p:cNvPr id="38" name="Straight Arrow Connector 37">
            <a:extLst>
              <a:ext uri="{FF2B5EF4-FFF2-40B4-BE49-F238E27FC236}">
                <a16:creationId xmlns:a16="http://schemas.microsoft.com/office/drawing/2014/main" id="{B3F55743-9E64-2F2D-9A48-E65ED40AAB1A}"/>
              </a:ext>
            </a:extLst>
          </p:cNvPr>
          <p:cNvCxnSpPr>
            <a:cxnSpLocks/>
          </p:cNvCxnSpPr>
          <p:nvPr/>
        </p:nvCxnSpPr>
        <p:spPr>
          <a:xfrm flipH="1">
            <a:off x="7397263" y="1808036"/>
            <a:ext cx="1912040" cy="751607"/>
          </a:xfrm>
          <a:prstGeom prst="straightConnector1">
            <a:avLst/>
          </a:prstGeom>
          <a:solidFill>
            <a:schemeClr val="bg1">
              <a:lumMod val="65000"/>
            </a:schemeClr>
          </a:solid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C10B2256-1270-EEA5-40B1-5FFBDF5FDF79}"/>
              </a:ext>
            </a:extLst>
          </p:cNvPr>
          <p:cNvGrpSpPr/>
          <p:nvPr/>
        </p:nvGrpSpPr>
        <p:grpSpPr>
          <a:xfrm>
            <a:off x="1662250" y="3708558"/>
            <a:ext cx="3191161" cy="2847211"/>
            <a:chOff x="1870337" y="3690147"/>
            <a:chExt cx="3191161" cy="2847211"/>
          </a:xfrm>
        </p:grpSpPr>
        <p:grpSp>
          <p:nvGrpSpPr>
            <p:cNvPr id="50" name="Group 49">
              <a:extLst>
                <a:ext uri="{FF2B5EF4-FFF2-40B4-BE49-F238E27FC236}">
                  <a16:creationId xmlns:a16="http://schemas.microsoft.com/office/drawing/2014/main" id="{4EE70BB0-497D-9CD0-6527-6264C87F8F0A}"/>
                </a:ext>
              </a:extLst>
            </p:cNvPr>
            <p:cNvGrpSpPr/>
            <p:nvPr/>
          </p:nvGrpSpPr>
          <p:grpSpPr>
            <a:xfrm>
              <a:off x="1870337" y="3690147"/>
              <a:ext cx="3191161" cy="2572135"/>
              <a:chOff x="838799" y="3228022"/>
              <a:chExt cx="4367081" cy="3519948"/>
            </a:xfrm>
            <a:solidFill>
              <a:schemeClr val="bg1">
                <a:lumMod val="65000"/>
              </a:schemeClr>
            </a:solidFill>
          </p:grpSpPr>
          <p:cxnSp>
            <p:nvCxnSpPr>
              <p:cNvPr id="32" name="Straight Arrow Connector 31">
                <a:extLst>
                  <a:ext uri="{FF2B5EF4-FFF2-40B4-BE49-F238E27FC236}">
                    <a16:creationId xmlns:a16="http://schemas.microsoft.com/office/drawing/2014/main" id="{5AEBFC7B-20CB-D58B-D184-2C22268F165A}"/>
                  </a:ext>
                </a:extLst>
              </p:cNvPr>
              <p:cNvCxnSpPr>
                <a:cxnSpLocks/>
              </p:cNvCxnSpPr>
              <p:nvPr/>
            </p:nvCxnSpPr>
            <p:spPr>
              <a:xfrm flipV="1">
                <a:off x="2725276" y="3228022"/>
                <a:ext cx="2480604" cy="1933355"/>
              </a:xfrm>
              <a:prstGeom prst="straightConnector1">
                <a:avLst/>
              </a:prstGeom>
              <a:grp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5" name="Graphic 44" descr="Fir tree with solid fill">
                <a:extLst>
                  <a:ext uri="{FF2B5EF4-FFF2-40B4-BE49-F238E27FC236}">
                    <a16:creationId xmlns:a16="http://schemas.microsoft.com/office/drawing/2014/main" id="{9508042B-18CB-3E13-8EE1-705DF0916FA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8799" y="4189649"/>
                <a:ext cx="1566646" cy="1566646"/>
              </a:xfrm>
              <a:prstGeom prst="rect">
                <a:avLst/>
              </a:prstGeom>
            </p:spPr>
          </p:pic>
          <p:pic>
            <p:nvPicPr>
              <p:cNvPr id="46" name="Graphic 45" descr="Water with solid fill">
                <a:extLst>
                  <a:ext uri="{FF2B5EF4-FFF2-40B4-BE49-F238E27FC236}">
                    <a16:creationId xmlns:a16="http://schemas.microsoft.com/office/drawing/2014/main" id="{8ECBE461-F966-201D-609F-A92A3051A0D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162736" y="5225340"/>
                <a:ext cx="1522630" cy="1522630"/>
              </a:xfrm>
              <a:prstGeom prst="rect">
                <a:avLst/>
              </a:prstGeom>
            </p:spPr>
          </p:pic>
        </p:grpSp>
        <p:pic>
          <p:nvPicPr>
            <p:cNvPr id="8" name="Graphic 7" descr="Mountains with solid fill">
              <a:extLst>
                <a:ext uri="{FF2B5EF4-FFF2-40B4-BE49-F238E27FC236}">
                  <a16:creationId xmlns:a16="http://schemas.microsoft.com/office/drawing/2014/main" id="{C5FD9AC5-0ACF-7BD8-65D8-7FB1E024301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15163" y="5424725"/>
              <a:ext cx="1112633" cy="1112633"/>
            </a:xfrm>
            <a:prstGeom prst="rect">
              <a:avLst/>
            </a:prstGeom>
          </p:spPr>
        </p:pic>
      </p:grpSp>
      <p:pic>
        <p:nvPicPr>
          <p:cNvPr id="14" name="Graphic 13" descr="Daily calendar with solid fill">
            <a:extLst>
              <a:ext uri="{FF2B5EF4-FFF2-40B4-BE49-F238E27FC236}">
                <a16:creationId xmlns:a16="http://schemas.microsoft.com/office/drawing/2014/main" id="{08993B45-DC8E-F626-F120-3068BC7C91A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436858" y="4594822"/>
            <a:ext cx="1082297" cy="1082297"/>
          </a:xfrm>
          <a:prstGeom prst="rect">
            <a:avLst/>
          </a:prstGeom>
        </p:spPr>
      </p:pic>
      <p:sp>
        <p:nvSpPr>
          <p:cNvPr id="19" name="Graphic 11">
            <a:extLst>
              <a:ext uri="{FF2B5EF4-FFF2-40B4-BE49-F238E27FC236}">
                <a16:creationId xmlns:a16="http://schemas.microsoft.com/office/drawing/2014/main" id="{579F1D83-5EB9-AF32-CBA2-B7E3CCB0F190}"/>
              </a:ext>
            </a:extLst>
          </p:cNvPr>
          <p:cNvSpPr/>
          <p:nvPr/>
        </p:nvSpPr>
        <p:spPr>
          <a:xfrm flipV="1">
            <a:off x="9503725" y="1031384"/>
            <a:ext cx="1232344" cy="1231794"/>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solidFill>
          <a:ln w="19050" cap="flat">
            <a:noFill/>
            <a:prstDash val="solid"/>
            <a:miter/>
          </a:ln>
        </p:spPr>
        <p:txBody>
          <a:bodyPr rtlCol="0" anchor="ctr"/>
          <a:lstStyle/>
          <a:p>
            <a:endParaRPr lang="en-CA" dirty="0"/>
          </a:p>
        </p:txBody>
      </p:sp>
      <p:grpSp>
        <p:nvGrpSpPr>
          <p:cNvPr id="28" name="Group 27">
            <a:extLst>
              <a:ext uri="{FF2B5EF4-FFF2-40B4-BE49-F238E27FC236}">
                <a16:creationId xmlns:a16="http://schemas.microsoft.com/office/drawing/2014/main" id="{7F698FFD-2B88-28E8-394E-ED8AB30AFAB8}"/>
              </a:ext>
            </a:extLst>
          </p:cNvPr>
          <p:cNvGrpSpPr/>
          <p:nvPr/>
        </p:nvGrpSpPr>
        <p:grpSpPr>
          <a:xfrm>
            <a:off x="5452987" y="3750128"/>
            <a:ext cx="1278174" cy="2805641"/>
            <a:chOff x="5145574" y="3842181"/>
            <a:chExt cx="1278174" cy="2805641"/>
          </a:xfrm>
        </p:grpSpPr>
        <p:grpSp>
          <p:nvGrpSpPr>
            <p:cNvPr id="29" name="Group 28">
              <a:extLst>
                <a:ext uri="{FF2B5EF4-FFF2-40B4-BE49-F238E27FC236}">
                  <a16:creationId xmlns:a16="http://schemas.microsoft.com/office/drawing/2014/main" id="{5C9DB3F1-3D8A-4B23-290B-4B891F39126A}"/>
                </a:ext>
              </a:extLst>
            </p:cNvPr>
            <p:cNvGrpSpPr/>
            <p:nvPr/>
          </p:nvGrpSpPr>
          <p:grpSpPr>
            <a:xfrm>
              <a:off x="5145574" y="5369648"/>
              <a:ext cx="1278174" cy="1278174"/>
              <a:chOff x="3262572" y="4919188"/>
              <a:chExt cx="789110" cy="789109"/>
            </a:xfrm>
          </p:grpSpPr>
          <p:sp>
            <p:nvSpPr>
              <p:cNvPr id="31" name="Oval 30">
                <a:extLst>
                  <a:ext uri="{FF2B5EF4-FFF2-40B4-BE49-F238E27FC236}">
                    <a16:creationId xmlns:a16="http://schemas.microsoft.com/office/drawing/2014/main" id="{198A7E0E-D0DF-B5C4-E585-B118C152DB63}"/>
                  </a:ext>
                </a:extLst>
              </p:cNvPr>
              <p:cNvSpPr>
                <a:spLocks/>
              </p:cNvSpPr>
              <p:nvPr/>
            </p:nvSpPr>
            <p:spPr>
              <a:xfrm>
                <a:off x="3262572" y="4919188"/>
                <a:ext cx="789110" cy="789109"/>
              </a:xfrm>
              <a:prstGeom prst="ellipse">
                <a:avLst/>
              </a:prstGeom>
              <a:solidFill>
                <a:srgbClr val="C0000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33" name="Graphic 32" descr="Thermometer with solid fill">
                <a:extLst>
                  <a:ext uri="{FF2B5EF4-FFF2-40B4-BE49-F238E27FC236}">
                    <a16:creationId xmlns:a16="http://schemas.microsoft.com/office/drawing/2014/main" id="{5118873E-1CE9-6BCE-580C-12B439AC55C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270389" y="4927006"/>
                <a:ext cx="773472" cy="773471"/>
              </a:xfrm>
              <a:prstGeom prst="rect">
                <a:avLst/>
              </a:prstGeom>
            </p:spPr>
          </p:pic>
        </p:grpSp>
        <p:cxnSp>
          <p:nvCxnSpPr>
            <p:cNvPr id="30" name="Straight Arrow Connector 29">
              <a:extLst>
                <a:ext uri="{FF2B5EF4-FFF2-40B4-BE49-F238E27FC236}">
                  <a16:creationId xmlns:a16="http://schemas.microsoft.com/office/drawing/2014/main" id="{F95E94D0-3629-E836-7AEE-683AEBB3D3DB}"/>
                </a:ext>
              </a:extLst>
            </p:cNvPr>
            <p:cNvCxnSpPr>
              <a:cxnSpLocks/>
            </p:cNvCxnSpPr>
            <p:nvPr/>
          </p:nvCxnSpPr>
          <p:spPr>
            <a:xfrm flipV="1">
              <a:off x="5784658" y="3842181"/>
              <a:ext cx="0" cy="1371191"/>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6" name="Straight Arrow Connector 35">
            <a:extLst>
              <a:ext uri="{FF2B5EF4-FFF2-40B4-BE49-F238E27FC236}">
                <a16:creationId xmlns:a16="http://schemas.microsoft.com/office/drawing/2014/main" id="{9BA5C807-6249-F318-84DC-D7CE2FD3185F}"/>
              </a:ext>
            </a:extLst>
          </p:cNvPr>
          <p:cNvCxnSpPr>
            <a:cxnSpLocks/>
          </p:cNvCxnSpPr>
          <p:nvPr/>
        </p:nvCxnSpPr>
        <p:spPr>
          <a:xfrm flipV="1">
            <a:off x="6922438" y="5443136"/>
            <a:ext cx="2490255" cy="460574"/>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18FB4E1-2BD1-3667-A493-E217238AF359}"/>
              </a:ext>
            </a:extLst>
          </p:cNvPr>
          <p:cNvCxnSpPr>
            <a:cxnSpLocks/>
          </p:cNvCxnSpPr>
          <p:nvPr/>
        </p:nvCxnSpPr>
        <p:spPr>
          <a:xfrm flipV="1">
            <a:off x="6718493" y="2453644"/>
            <a:ext cx="2590810" cy="2911354"/>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82B3C70-088E-7C36-0FEA-FBD977084957}"/>
              </a:ext>
            </a:extLst>
          </p:cNvPr>
          <p:cNvCxnSpPr>
            <a:cxnSpLocks/>
          </p:cNvCxnSpPr>
          <p:nvPr/>
        </p:nvCxnSpPr>
        <p:spPr>
          <a:xfrm flipH="1" flipV="1">
            <a:off x="3577820" y="5443136"/>
            <a:ext cx="1732144" cy="607860"/>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97ACF28-F38E-9659-B29D-4D0CCB303BF5}"/>
              </a:ext>
            </a:extLst>
          </p:cNvPr>
          <p:cNvCxnSpPr>
            <a:cxnSpLocks/>
          </p:cNvCxnSpPr>
          <p:nvPr/>
        </p:nvCxnSpPr>
        <p:spPr>
          <a:xfrm flipH="1" flipV="1">
            <a:off x="3186008" y="2687842"/>
            <a:ext cx="2219594" cy="2602416"/>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4" name="Audio 103">
            <a:hlinkClick r:id="" action="ppaction://media"/>
            <a:extLst>
              <a:ext uri="{FF2B5EF4-FFF2-40B4-BE49-F238E27FC236}">
                <a16:creationId xmlns:a16="http://schemas.microsoft.com/office/drawing/2014/main" id="{1D41AE2C-36F0-810F-EE45-928F50A8BCE6}"/>
              </a:ext>
            </a:extLst>
          </p:cNvPr>
          <p:cNvPicPr>
            <a:picLocks noChangeAspect="1"/>
          </p:cNvPicPr>
          <p:nvPr>
            <a:audioFile r:link="rId3"/>
            <p:extLst>
              <p:ext uri="{DAA4B4D4-6D71-4841-9C94-3DE7FCFB9230}">
                <p14:media xmlns:p14="http://schemas.microsoft.com/office/powerpoint/2010/main" r:embed="rId2"/>
              </p:ext>
            </p:extLst>
          </p:nvPr>
        </p:nvPicPr>
        <p:blipFill>
          <a:blip r:embed="rId18"/>
          <a:srcRect l="-245890" t="-245890" r="-245890" b="-24589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667956820"/>
      </p:ext>
    </p:extLst>
  </p:cSld>
  <p:clrMapOvr>
    <a:masterClrMapping/>
  </p:clrMapOvr>
  <mc:AlternateContent xmlns:mc="http://schemas.openxmlformats.org/markup-compatibility/2006">
    <mc:Choice xmlns:p14="http://schemas.microsoft.com/office/powerpoint/2010/main" Requires="p14">
      <p:transition spd="slow" p14:dur="2000" advTm="16034"/>
    </mc:Choice>
    <mc:Fallback>
      <p:transition spd="slow" advTm="160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10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5668E-107E-0C6F-88BB-2779AE1A9DB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EA44731-86FF-96F8-8449-13EB13CB85BF}"/>
              </a:ext>
            </a:extLst>
          </p:cNvPr>
          <p:cNvPicPr>
            <a:picLocks noChangeAspect="1"/>
          </p:cNvPicPr>
          <p:nvPr/>
        </p:nvPicPr>
        <p:blipFill rotWithShape="1">
          <a:blip r:embed="rId5">
            <a:extLst>
              <a:ext uri="{28A0092B-C50C-407E-A947-70E740481C1C}">
                <a14:useLocalDpi xmlns:a14="http://schemas.microsoft.com/office/drawing/2010/main" val="0"/>
              </a:ext>
            </a:extLst>
          </a:blip>
          <a:srcRect r="6702"/>
          <a:stretch/>
        </p:blipFill>
        <p:spPr>
          <a:xfrm>
            <a:off x="923180" y="0"/>
            <a:ext cx="11304842" cy="6866242"/>
          </a:xfrm>
          <a:prstGeom prst="rect">
            <a:avLst/>
          </a:prstGeom>
        </p:spPr>
      </p:pic>
      <p:sp>
        <p:nvSpPr>
          <p:cNvPr id="4" name="Slide Number Placeholder 3">
            <a:extLst>
              <a:ext uri="{FF2B5EF4-FFF2-40B4-BE49-F238E27FC236}">
                <a16:creationId xmlns:a16="http://schemas.microsoft.com/office/drawing/2014/main" id="{3AF0932C-795C-B6F4-4DD5-7BEED4617E82}"/>
              </a:ext>
            </a:extLst>
          </p:cNvPr>
          <p:cNvSpPr>
            <a:spLocks noGrp="1"/>
          </p:cNvSpPr>
          <p:nvPr>
            <p:ph type="sldNum" sz="quarter" idx="12"/>
          </p:nvPr>
        </p:nvSpPr>
        <p:spPr/>
        <p:txBody>
          <a:bodyPr/>
          <a:lstStyle/>
          <a:p>
            <a:fld id="{AE8FF73E-95BF-4E5E-8039-3219E3426DBA}" type="slidenum">
              <a:rPr lang="en-CA" smtClean="0"/>
              <a:pPr/>
              <a:t>25</a:t>
            </a:fld>
            <a:endParaRPr lang="en-CA" dirty="0"/>
          </a:p>
        </p:txBody>
      </p:sp>
      <p:sp>
        <p:nvSpPr>
          <p:cNvPr id="6" name="TextBox 5">
            <a:extLst>
              <a:ext uri="{FF2B5EF4-FFF2-40B4-BE49-F238E27FC236}">
                <a16:creationId xmlns:a16="http://schemas.microsoft.com/office/drawing/2014/main" id="{21D99F3F-B22D-C739-330E-B3CA0F342E84}"/>
              </a:ext>
            </a:extLst>
          </p:cNvPr>
          <p:cNvSpPr txBox="1"/>
          <p:nvPr/>
        </p:nvSpPr>
        <p:spPr>
          <a:xfrm>
            <a:off x="9570446" y="3263724"/>
            <a:ext cx="1305992" cy="369332"/>
          </a:xfrm>
          <a:prstGeom prst="rect">
            <a:avLst/>
          </a:prstGeom>
          <a:noFill/>
        </p:spPr>
        <p:txBody>
          <a:bodyPr wrap="square">
            <a:spAutoFit/>
          </a:bodyPr>
          <a:lstStyle/>
          <a:p>
            <a:pPr algn="ctr"/>
            <a:r>
              <a:rPr lang="en-US" b="1" dirty="0">
                <a:solidFill>
                  <a:schemeClr val="bg1"/>
                </a:solidFill>
              </a:rPr>
              <a:t>Edmonton</a:t>
            </a:r>
          </a:p>
        </p:txBody>
      </p:sp>
      <p:sp>
        <p:nvSpPr>
          <p:cNvPr id="18" name="Rectangle 17">
            <a:extLst>
              <a:ext uri="{FF2B5EF4-FFF2-40B4-BE49-F238E27FC236}">
                <a16:creationId xmlns:a16="http://schemas.microsoft.com/office/drawing/2014/main" id="{E8F29875-F842-ECDF-7A6C-8A1E781C71CE}"/>
              </a:ext>
            </a:extLst>
          </p:cNvPr>
          <p:cNvSpPr/>
          <p:nvPr/>
        </p:nvSpPr>
        <p:spPr>
          <a:xfrm>
            <a:off x="2299855" y="3530931"/>
            <a:ext cx="2363189" cy="309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CC2F7E62-2FF4-68E5-AAF5-BECCFE533EE2}"/>
              </a:ext>
            </a:extLst>
          </p:cNvPr>
          <p:cNvGrpSpPr/>
          <p:nvPr/>
        </p:nvGrpSpPr>
        <p:grpSpPr>
          <a:xfrm>
            <a:off x="6154876" y="681038"/>
            <a:ext cx="5810254" cy="6014184"/>
            <a:chOff x="6154876" y="681038"/>
            <a:chExt cx="5810254" cy="6014184"/>
          </a:xfrm>
        </p:grpSpPr>
        <p:sp>
          <p:nvSpPr>
            <p:cNvPr id="8" name="Graphic 13">
              <a:extLst>
                <a:ext uri="{FF2B5EF4-FFF2-40B4-BE49-F238E27FC236}">
                  <a16:creationId xmlns:a16="http://schemas.microsoft.com/office/drawing/2014/main" id="{C9F8BB50-D5DF-5125-3BDE-B67B8C7B6110}"/>
                </a:ext>
              </a:extLst>
            </p:cNvPr>
            <p:cNvSpPr/>
            <p:nvPr/>
          </p:nvSpPr>
          <p:spPr>
            <a:xfrm flipH="1" flipV="1">
              <a:off x="8818297" y="681038"/>
              <a:ext cx="700531" cy="643267"/>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rgbClr val="4477AA"/>
            </a:solidFill>
            <a:ln w="19050" cap="flat">
              <a:solidFill>
                <a:schemeClr val="tx1">
                  <a:lumMod val="95000"/>
                  <a:lumOff val="5000"/>
                </a:schemeClr>
              </a:solidFill>
              <a:prstDash val="solid"/>
              <a:miter/>
            </a:ln>
          </p:spPr>
          <p:txBody>
            <a:bodyPr rtlCol="0" anchor="ctr"/>
            <a:lstStyle/>
            <a:p>
              <a:endParaRPr lang="en-CA" dirty="0"/>
            </a:p>
          </p:txBody>
        </p:sp>
        <p:sp>
          <p:nvSpPr>
            <p:cNvPr id="9" name="Graphic 11">
              <a:extLst>
                <a:ext uri="{FF2B5EF4-FFF2-40B4-BE49-F238E27FC236}">
                  <a16:creationId xmlns:a16="http://schemas.microsoft.com/office/drawing/2014/main" id="{9BDB5C25-81E8-10D6-7C16-C681EC8FCF60}"/>
                </a:ext>
              </a:extLst>
            </p:cNvPr>
            <p:cNvSpPr/>
            <p:nvPr/>
          </p:nvSpPr>
          <p:spPr>
            <a:xfrm flipV="1">
              <a:off x="6154876" y="1690708"/>
              <a:ext cx="1052701" cy="1052233"/>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rgbClr val="66CCEE"/>
            </a:solidFill>
            <a:ln w="19050" cap="flat">
              <a:solidFill>
                <a:schemeClr val="tx1">
                  <a:lumMod val="95000"/>
                  <a:lumOff val="5000"/>
                </a:schemeClr>
              </a:solidFill>
              <a:prstDash val="solid"/>
              <a:miter/>
            </a:ln>
          </p:spPr>
          <p:txBody>
            <a:bodyPr rtlCol="0" anchor="ctr"/>
            <a:lstStyle/>
            <a:p>
              <a:endParaRPr lang="en-CA" dirty="0"/>
            </a:p>
          </p:txBody>
        </p:sp>
        <p:pic>
          <p:nvPicPr>
            <p:cNvPr id="11" name="Graphic 10">
              <a:extLst>
                <a:ext uri="{FF2B5EF4-FFF2-40B4-BE49-F238E27FC236}">
                  <a16:creationId xmlns:a16="http://schemas.microsoft.com/office/drawing/2014/main" id="{D79CA4A0-F5CD-16FF-750E-22F96F2970A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66637" y="3795985"/>
              <a:ext cx="1052701" cy="1052701"/>
            </a:xfrm>
            <a:prstGeom prst="rect">
              <a:avLst/>
            </a:prstGeom>
          </p:spPr>
        </p:pic>
        <p:sp>
          <p:nvSpPr>
            <p:cNvPr id="13" name="Graphic 5">
              <a:extLst>
                <a:ext uri="{FF2B5EF4-FFF2-40B4-BE49-F238E27FC236}">
                  <a16:creationId xmlns:a16="http://schemas.microsoft.com/office/drawing/2014/main" id="{88FDB564-6C3A-0C66-0002-0CAFF017CD9F}"/>
                </a:ext>
              </a:extLst>
            </p:cNvPr>
            <p:cNvSpPr/>
            <p:nvPr/>
          </p:nvSpPr>
          <p:spPr>
            <a:xfrm flipH="1">
              <a:off x="7357380" y="4348411"/>
              <a:ext cx="1080492" cy="732249"/>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rgbClr val="654321"/>
            </a:solidFill>
            <a:ln w="19050" cap="flat">
              <a:solidFill>
                <a:schemeClr val="tx1">
                  <a:lumMod val="95000"/>
                  <a:lumOff val="5000"/>
                </a:schemeClr>
              </a:solidFill>
              <a:prstDash val="solid"/>
              <a:miter/>
            </a:ln>
          </p:spPr>
          <p:txBody>
            <a:bodyPr rtlCol="0" anchor="ctr"/>
            <a:lstStyle/>
            <a:p>
              <a:endParaRPr lang="en-CA" dirty="0"/>
            </a:p>
          </p:txBody>
        </p:sp>
        <p:sp>
          <p:nvSpPr>
            <p:cNvPr id="14" name="Graphic 1">
              <a:extLst>
                <a:ext uri="{FF2B5EF4-FFF2-40B4-BE49-F238E27FC236}">
                  <a16:creationId xmlns:a16="http://schemas.microsoft.com/office/drawing/2014/main" id="{6DBFD654-27AF-324E-1457-621482F59AA4}"/>
                </a:ext>
              </a:extLst>
            </p:cNvPr>
            <p:cNvSpPr/>
            <p:nvPr/>
          </p:nvSpPr>
          <p:spPr>
            <a:xfrm flipV="1">
              <a:off x="7699554" y="5310432"/>
              <a:ext cx="738318" cy="678928"/>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rgbClr val="228833"/>
            </a:solidFill>
            <a:ln w="19050" cap="flat">
              <a:solidFill>
                <a:schemeClr val="tx1">
                  <a:lumMod val="95000"/>
                  <a:lumOff val="5000"/>
                </a:schemeClr>
              </a:solidFill>
              <a:prstDash val="solid"/>
              <a:miter/>
            </a:ln>
          </p:spPr>
          <p:txBody>
            <a:bodyPr rtlCol="0" anchor="ctr"/>
            <a:lstStyle/>
            <a:p>
              <a:endParaRPr lang="en-CA" dirty="0"/>
            </a:p>
          </p:txBody>
        </p:sp>
        <p:pic>
          <p:nvPicPr>
            <p:cNvPr id="16" name="Graphic 15">
              <a:extLst>
                <a:ext uri="{FF2B5EF4-FFF2-40B4-BE49-F238E27FC236}">
                  <a16:creationId xmlns:a16="http://schemas.microsoft.com/office/drawing/2014/main" id="{1EB1D494-B2BB-449C-B735-3F6825959D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12429" y="4541677"/>
              <a:ext cx="1052701" cy="1077967"/>
            </a:xfrm>
            <a:prstGeom prst="rect">
              <a:avLst/>
            </a:prstGeom>
          </p:spPr>
        </p:pic>
        <p:sp>
          <p:nvSpPr>
            <p:cNvPr id="17" name="Graphic 2">
              <a:extLst>
                <a:ext uri="{FF2B5EF4-FFF2-40B4-BE49-F238E27FC236}">
                  <a16:creationId xmlns:a16="http://schemas.microsoft.com/office/drawing/2014/main" id="{4746DAF7-1742-4F75-A90C-D2B64D811C37}"/>
                </a:ext>
              </a:extLst>
            </p:cNvPr>
            <p:cNvSpPr/>
            <p:nvPr/>
          </p:nvSpPr>
          <p:spPr>
            <a:xfrm flipV="1">
              <a:off x="9031010" y="6108258"/>
              <a:ext cx="1078872" cy="586964"/>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rgbClr val="CCBB44"/>
            </a:solidFill>
            <a:ln w="19050" cap="flat">
              <a:solidFill>
                <a:schemeClr val="tx1">
                  <a:lumMod val="95000"/>
                  <a:lumOff val="5000"/>
                </a:schemeClr>
              </a:solidFill>
              <a:prstDash val="solid"/>
              <a:miter/>
            </a:ln>
          </p:spPr>
          <p:txBody>
            <a:bodyPr rtlCol="0" anchor="ctr"/>
            <a:lstStyle/>
            <a:p>
              <a:endParaRPr lang="en-CA" dirty="0"/>
            </a:p>
          </p:txBody>
        </p:sp>
      </p:grpSp>
      <p:pic>
        <p:nvPicPr>
          <p:cNvPr id="20" name="Picture 19">
            <a:extLst>
              <a:ext uri="{FF2B5EF4-FFF2-40B4-BE49-F238E27FC236}">
                <a16:creationId xmlns:a16="http://schemas.microsoft.com/office/drawing/2014/main" id="{10FCCA31-F5F9-AD0C-7876-FF6C41A7BD98}"/>
              </a:ext>
            </a:extLst>
          </p:cNvPr>
          <p:cNvPicPr>
            <a:picLocks noChangeAspect="1"/>
          </p:cNvPicPr>
          <p:nvPr/>
        </p:nvPicPr>
        <p:blipFill rotWithShape="1">
          <a:blip r:embed="rId5">
            <a:extLst>
              <a:ext uri="{28A0092B-C50C-407E-A947-70E740481C1C}">
                <a14:useLocalDpi xmlns:a14="http://schemas.microsoft.com/office/drawing/2010/main" val="0"/>
              </a:ext>
            </a:extLst>
          </a:blip>
          <a:srcRect l="10920" t="52750" r="80392" b="27389"/>
          <a:stretch/>
        </p:blipFill>
        <p:spPr>
          <a:xfrm>
            <a:off x="633866" y="1016241"/>
            <a:ext cx="1052701" cy="1363747"/>
          </a:xfrm>
          <a:prstGeom prst="rect">
            <a:avLst/>
          </a:prstGeom>
        </p:spPr>
      </p:pic>
      <p:sp>
        <p:nvSpPr>
          <p:cNvPr id="3" name="Rectangle 2">
            <a:extLst>
              <a:ext uri="{FF2B5EF4-FFF2-40B4-BE49-F238E27FC236}">
                <a16:creationId xmlns:a16="http://schemas.microsoft.com/office/drawing/2014/main" id="{46CC8BDF-D097-CBDF-6C9E-46392CE2B214}"/>
              </a:ext>
            </a:extLst>
          </p:cNvPr>
          <p:cNvSpPr/>
          <p:nvPr/>
        </p:nvSpPr>
        <p:spPr>
          <a:xfrm>
            <a:off x="5854617" y="184107"/>
            <a:ext cx="4031952" cy="2792296"/>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87" name="Audio 86">
            <a:hlinkClick r:id="" action="ppaction://media"/>
            <a:extLst>
              <a:ext uri="{FF2B5EF4-FFF2-40B4-BE49-F238E27FC236}">
                <a16:creationId xmlns:a16="http://schemas.microsoft.com/office/drawing/2014/main" id="{627BA8BF-9A13-A24D-DF14-17CAD06F9C38}"/>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57138669"/>
      </p:ext>
    </p:extLst>
  </p:cSld>
  <p:clrMapOvr>
    <a:masterClrMapping/>
  </p:clrMapOvr>
  <mc:AlternateContent xmlns:mc="http://schemas.openxmlformats.org/markup-compatibility/2006">
    <mc:Choice xmlns:p14="http://schemas.microsoft.com/office/powerpoint/2010/main" Requires="p14">
      <p:transition spd="slow" p14:dur="2000" advTm="10199"/>
    </mc:Choice>
    <mc:Fallback>
      <p:transition spd="slow" advTm="101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7"/>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A208A-8ED5-1D3D-2830-99808C61966C}"/>
            </a:ext>
          </a:extLst>
        </p:cNvPr>
        <p:cNvGrpSpPr/>
        <p:nvPr/>
      </p:nvGrpSpPr>
      <p:grpSpPr>
        <a:xfrm>
          <a:off x="0" y="0"/>
          <a:ext cx="0" cy="0"/>
          <a:chOff x="0" y="0"/>
          <a:chExt cx="0" cy="0"/>
        </a:xfrm>
      </p:grpSpPr>
      <p:pic>
        <p:nvPicPr>
          <p:cNvPr id="26" name="Picture 25" descr="A screenshot of a graph&#10;&#10;AI-generated content may be incorrect.">
            <a:extLst>
              <a:ext uri="{FF2B5EF4-FFF2-40B4-BE49-F238E27FC236}">
                <a16:creationId xmlns:a16="http://schemas.microsoft.com/office/drawing/2014/main" id="{EABF72A2-E113-8A33-5733-2CFD87AF7E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00" y="1273411"/>
            <a:ext cx="11882600" cy="4753040"/>
          </a:xfrm>
          <a:prstGeom prst="rect">
            <a:avLst/>
          </a:prstGeom>
        </p:spPr>
      </p:pic>
      <p:sp>
        <p:nvSpPr>
          <p:cNvPr id="2" name="Title 1">
            <a:extLst>
              <a:ext uri="{FF2B5EF4-FFF2-40B4-BE49-F238E27FC236}">
                <a16:creationId xmlns:a16="http://schemas.microsoft.com/office/drawing/2014/main" id="{2577B669-08F5-4562-C964-6DB0AFA2E444}"/>
              </a:ext>
            </a:extLst>
          </p:cNvPr>
          <p:cNvSpPr>
            <a:spLocks noGrp="1"/>
          </p:cNvSpPr>
          <p:nvPr>
            <p:ph type="title"/>
          </p:nvPr>
        </p:nvSpPr>
        <p:spPr/>
        <p:txBody>
          <a:bodyPr>
            <a:normAutofit/>
          </a:bodyPr>
          <a:lstStyle/>
          <a:p>
            <a:r>
              <a:rPr lang="en-CA" dirty="0"/>
              <a:t>Wolves respond to heat similarly to caribou</a:t>
            </a:r>
          </a:p>
        </p:txBody>
      </p:sp>
      <p:sp>
        <p:nvSpPr>
          <p:cNvPr id="5" name="Slide Number Placeholder 4">
            <a:extLst>
              <a:ext uri="{FF2B5EF4-FFF2-40B4-BE49-F238E27FC236}">
                <a16:creationId xmlns:a16="http://schemas.microsoft.com/office/drawing/2014/main" id="{272A4F58-C517-867C-E80D-3579370E3FB9}"/>
              </a:ext>
            </a:extLst>
          </p:cNvPr>
          <p:cNvSpPr>
            <a:spLocks noGrp="1"/>
          </p:cNvSpPr>
          <p:nvPr>
            <p:ph type="sldNum" sz="quarter" idx="12"/>
          </p:nvPr>
        </p:nvSpPr>
        <p:spPr/>
        <p:txBody>
          <a:bodyPr/>
          <a:lstStyle/>
          <a:p>
            <a:fld id="{AE8FF73E-95BF-4E5E-8039-3219E3426DBA}" type="slidenum">
              <a:rPr lang="en-CA" smtClean="0"/>
              <a:pPr/>
              <a:t>26</a:t>
            </a:fld>
            <a:endParaRPr lang="en-CA" dirty="0"/>
          </a:p>
        </p:txBody>
      </p:sp>
      <p:sp>
        <p:nvSpPr>
          <p:cNvPr id="21" name="Graphic 11">
            <a:extLst>
              <a:ext uri="{FF2B5EF4-FFF2-40B4-BE49-F238E27FC236}">
                <a16:creationId xmlns:a16="http://schemas.microsoft.com/office/drawing/2014/main" id="{25A53CFC-317E-6C0A-1EEF-BF413F8B92FE}"/>
              </a:ext>
            </a:extLst>
          </p:cNvPr>
          <p:cNvSpPr/>
          <p:nvPr/>
        </p:nvSpPr>
        <p:spPr>
          <a:xfrm flipV="1">
            <a:off x="1297726" y="5642153"/>
            <a:ext cx="1134024" cy="113351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22" name="Graphic 13">
            <a:extLst>
              <a:ext uri="{FF2B5EF4-FFF2-40B4-BE49-F238E27FC236}">
                <a16:creationId xmlns:a16="http://schemas.microsoft.com/office/drawing/2014/main" id="{184884C8-DE78-3C7A-566F-E4224E1C874B}"/>
              </a:ext>
            </a:extLst>
          </p:cNvPr>
          <p:cNvSpPr/>
          <p:nvPr/>
        </p:nvSpPr>
        <p:spPr>
          <a:xfrm flipH="1" flipV="1">
            <a:off x="3636603" y="5751552"/>
            <a:ext cx="1116107" cy="1024872"/>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23" name="Graphic 11">
            <a:extLst>
              <a:ext uri="{FF2B5EF4-FFF2-40B4-BE49-F238E27FC236}">
                <a16:creationId xmlns:a16="http://schemas.microsoft.com/office/drawing/2014/main" id="{C6F2B3D1-21BE-E0B2-0BE4-38B62A492EA7}"/>
              </a:ext>
            </a:extLst>
          </p:cNvPr>
          <p:cNvSpPr/>
          <p:nvPr/>
        </p:nvSpPr>
        <p:spPr>
          <a:xfrm flipV="1">
            <a:off x="7217373" y="5641249"/>
            <a:ext cx="1134024" cy="113351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24" name="Graphic 13">
            <a:extLst>
              <a:ext uri="{FF2B5EF4-FFF2-40B4-BE49-F238E27FC236}">
                <a16:creationId xmlns:a16="http://schemas.microsoft.com/office/drawing/2014/main" id="{8C18F3EC-09CC-B35A-7A55-7E9220FD3EEF}"/>
              </a:ext>
            </a:extLst>
          </p:cNvPr>
          <p:cNvSpPr/>
          <p:nvPr/>
        </p:nvSpPr>
        <p:spPr>
          <a:xfrm flipH="1" flipV="1">
            <a:off x="9556250" y="5750648"/>
            <a:ext cx="1116107" cy="1024872"/>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16" name="Rectangle 15">
            <a:extLst>
              <a:ext uri="{FF2B5EF4-FFF2-40B4-BE49-F238E27FC236}">
                <a16:creationId xmlns:a16="http://schemas.microsoft.com/office/drawing/2014/main" id="{31B22BC6-AC2E-7A47-2398-F924E4591A5C}"/>
              </a:ext>
            </a:extLst>
          </p:cNvPr>
          <p:cNvSpPr/>
          <p:nvPr/>
        </p:nvSpPr>
        <p:spPr>
          <a:xfrm>
            <a:off x="1884032" y="2466232"/>
            <a:ext cx="981906" cy="302494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Rectangle 16">
            <a:extLst>
              <a:ext uri="{FF2B5EF4-FFF2-40B4-BE49-F238E27FC236}">
                <a16:creationId xmlns:a16="http://schemas.microsoft.com/office/drawing/2014/main" id="{36E1DC21-06B8-EAC9-64EE-C3460496BEE6}"/>
              </a:ext>
            </a:extLst>
          </p:cNvPr>
          <p:cNvSpPr/>
          <p:nvPr/>
        </p:nvSpPr>
        <p:spPr>
          <a:xfrm>
            <a:off x="2903668" y="2466231"/>
            <a:ext cx="397992" cy="302494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 name="Rectangle 18">
            <a:extLst>
              <a:ext uri="{FF2B5EF4-FFF2-40B4-BE49-F238E27FC236}">
                <a16:creationId xmlns:a16="http://schemas.microsoft.com/office/drawing/2014/main" id="{E2D1506C-2B6C-8944-CE52-C2894CD47E63}"/>
              </a:ext>
            </a:extLst>
          </p:cNvPr>
          <p:cNvSpPr/>
          <p:nvPr/>
        </p:nvSpPr>
        <p:spPr>
          <a:xfrm>
            <a:off x="10982659" y="2453957"/>
            <a:ext cx="943470" cy="302494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0" name="Rectangle 19">
            <a:extLst>
              <a:ext uri="{FF2B5EF4-FFF2-40B4-BE49-F238E27FC236}">
                <a16:creationId xmlns:a16="http://schemas.microsoft.com/office/drawing/2014/main" id="{21DA5D65-E5C2-A314-504D-8296210680DF}"/>
              </a:ext>
            </a:extLst>
          </p:cNvPr>
          <p:cNvSpPr/>
          <p:nvPr/>
        </p:nvSpPr>
        <p:spPr>
          <a:xfrm>
            <a:off x="8253010" y="2466230"/>
            <a:ext cx="1093508" cy="3024947"/>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7" name="Rectangle 26">
            <a:extLst>
              <a:ext uri="{FF2B5EF4-FFF2-40B4-BE49-F238E27FC236}">
                <a16:creationId xmlns:a16="http://schemas.microsoft.com/office/drawing/2014/main" id="{0A078232-25F3-1388-90A6-F6DC71826B64}"/>
              </a:ext>
            </a:extLst>
          </p:cNvPr>
          <p:cNvSpPr/>
          <p:nvPr/>
        </p:nvSpPr>
        <p:spPr>
          <a:xfrm>
            <a:off x="4656894" y="2466231"/>
            <a:ext cx="981906" cy="302494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8" name="Rectangle 27">
            <a:extLst>
              <a:ext uri="{FF2B5EF4-FFF2-40B4-BE49-F238E27FC236}">
                <a16:creationId xmlns:a16="http://schemas.microsoft.com/office/drawing/2014/main" id="{8B2F0795-FD53-31C0-7A9E-C0BDE8085D6B}"/>
              </a:ext>
            </a:extLst>
          </p:cNvPr>
          <p:cNvSpPr/>
          <p:nvPr/>
        </p:nvSpPr>
        <p:spPr>
          <a:xfrm>
            <a:off x="5510833" y="2466230"/>
            <a:ext cx="397992" cy="302494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29" name="Graphic 28" descr="Clock with solid fill">
            <a:extLst>
              <a:ext uri="{FF2B5EF4-FFF2-40B4-BE49-F238E27FC236}">
                <a16:creationId xmlns:a16="http://schemas.microsoft.com/office/drawing/2014/main" id="{FFC0E942-E0F3-AF4B-3253-5E5C5715E8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4955" y="1293738"/>
            <a:ext cx="912118" cy="912116"/>
          </a:xfrm>
          <a:prstGeom prst="rect">
            <a:avLst/>
          </a:prstGeom>
        </p:spPr>
      </p:pic>
      <p:pic>
        <p:nvPicPr>
          <p:cNvPr id="30" name="Graphic 29" descr="Daily calendar with solid fill">
            <a:extLst>
              <a:ext uri="{FF2B5EF4-FFF2-40B4-BE49-F238E27FC236}">
                <a16:creationId xmlns:a16="http://schemas.microsoft.com/office/drawing/2014/main" id="{A7512AC1-7077-2F4F-04C6-20014CF3C86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125182" y="1273411"/>
            <a:ext cx="912118" cy="912116"/>
          </a:xfrm>
          <a:prstGeom prst="rect">
            <a:avLst/>
          </a:prstGeom>
        </p:spPr>
      </p:pic>
    </p:spTree>
    <p:extLst>
      <p:ext uri="{BB962C8B-B14F-4D97-AF65-F5344CB8AC3E}">
        <p14:creationId xmlns:p14="http://schemas.microsoft.com/office/powerpoint/2010/main" val="1968110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6"/>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27"/>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7"/>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8"/>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9" grpId="0" animBg="1"/>
      <p:bldP spid="20" grpId="0" animBg="1"/>
      <p:bldP spid="27" grpId="0" animBg="1"/>
      <p:bldP spid="27" grpId="1" animBg="1"/>
      <p:bldP spid="28" grpId="0" animBg="1"/>
      <p:bldP spid="28"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8DC66-F709-D111-1A34-5B442330CCC0}"/>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64505AC3-86CB-A327-6BE1-347E8D5DE47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76760" y="728495"/>
            <a:ext cx="9838479" cy="5903086"/>
          </a:xfrm>
          <a:prstGeom prst="rect">
            <a:avLst/>
          </a:prstGeom>
          <a:solidFill>
            <a:srgbClr val="C00000"/>
          </a:solidFill>
        </p:spPr>
      </p:pic>
      <p:sp>
        <p:nvSpPr>
          <p:cNvPr id="4" name="Slide Number Placeholder 3">
            <a:extLst>
              <a:ext uri="{FF2B5EF4-FFF2-40B4-BE49-F238E27FC236}">
                <a16:creationId xmlns:a16="http://schemas.microsoft.com/office/drawing/2014/main" id="{BF1B86E6-8456-CCDA-F169-78ED87D1D929}"/>
              </a:ext>
            </a:extLst>
          </p:cNvPr>
          <p:cNvSpPr>
            <a:spLocks noGrp="1"/>
          </p:cNvSpPr>
          <p:nvPr>
            <p:ph type="sldNum" sz="quarter" idx="12"/>
          </p:nvPr>
        </p:nvSpPr>
        <p:spPr/>
        <p:txBody>
          <a:bodyPr/>
          <a:lstStyle/>
          <a:p>
            <a:fld id="{AE8FF73E-95BF-4E5E-8039-3219E3426DBA}" type="slidenum">
              <a:rPr lang="en-CA" smtClean="0"/>
              <a:pPr/>
              <a:t>27</a:t>
            </a:fld>
            <a:endParaRPr lang="en-CA" dirty="0"/>
          </a:p>
        </p:txBody>
      </p:sp>
      <p:sp>
        <p:nvSpPr>
          <p:cNvPr id="11" name="Title 10">
            <a:extLst>
              <a:ext uri="{FF2B5EF4-FFF2-40B4-BE49-F238E27FC236}">
                <a16:creationId xmlns:a16="http://schemas.microsoft.com/office/drawing/2014/main" id="{6F5EE9CB-4A33-33A7-FE6A-C78A524BA2A5}"/>
              </a:ext>
            </a:extLst>
          </p:cNvPr>
          <p:cNvSpPr>
            <a:spLocks noGrp="1"/>
          </p:cNvSpPr>
          <p:nvPr>
            <p:ph type="title"/>
          </p:nvPr>
        </p:nvSpPr>
        <p:spPr/>
        <p:txBody>
          <a:bodyPr/>
          <a:lstStyle/>
          <a:p>
            <a:r>
              <a:rPr lang="en-US" sz="4000" dirty="0"/>
              <a:t>Habitat selection depends on temperature</a:t>
            </a:r>
            <a:endParaRPr lang="en-CA" sz="4000" dirty="0"/>
          </a:p>
        </p:txBody>
      </p:sp>
      <p:sp>
        <p:nvSpPr>
          <p:cNvPr id="12" name="Graphic 13">
            <a:extLst>
              <a:ext uri="{FF2B5EF4-FFF2-40B4-BE49-F238E27FC236}">
                <a16:creationId xmlns:a16="http://schemas.microsoft.com/office/drawing/2014/main" id="{A7BF2861-7818-CA09-A6D5-338EE6B50713}"/>
              </a:ext>
            </a:extLst>
          </p:cNvPr>
          <p:cNvSpPr/>
          <p:nvPr/>
        </p:nvSpPr>
        <p:spPr>
          <a:xfrm flipH="1" flipV="1">
            <a:off x="1782267" y="728495"/>
            <a:ext cx="1116107" cy="1024872"/>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grpSp>
        <p:nvGrpSpPr>
          <p:cNvPr id="13" name="Group 12">
            <a:extLst>
              <a:ext uri="{FF2B5EF4-FFF2-40B4-BE49-F238E27FC236}">
                <a16:creationId xmlns:a16="http://schemas.microsoft.com/office/drawing/2014/main" id="{97224506-5BA5-4B01-D417-22B3734214EE}"/>
              </a:ext>
            </a:extLst>
          </p:cNvPr>
          <p:cNvGrpSpPr/>
          <p:nvPr/>
        </p:nvGrpSpPr>
        <p:grpSpPr>
          <a:xfrm>
            <a:off x="991490" y="1490550"/>
            <a:ext cx="10892611" cy="920683"/>
            <a:chOff x="1337858" y="830486"/>
            <a:chExt cx="10892611" cy="920683"/>
          </a:xfrm>
        </p:grpSpPr>
        <p:pic>
          <p:nvPicPr>
            <p:cNvPr id="14" name="Graphic 13" descr="Dim (Medium Sun) with solid fill">
              <a:extLst>
                <a:ext uri="{FF2B5EF4-FFF2-40B4-BE49-F238E27FC236}">
                  <a16:creationId xmlns:a16="http://schemas.microsoft.com/office/drawing/2014/main" id="{F8CDDCED-65B1-E32D-E1EF-295BDD78F3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16069" y="830486"/>
              <a:ext cx="914400" cy="914400"/>
            </a:xfrm>
            <a:prstGeom prst="rect">
              <a:avLst/>
            </a:prstGeom>
          </p:spPr>
        </p:pic>
        <p:pic>
          <p:nvPicPr>
            <p:cNvPr id="15" name="Graphic 14" descr="Snowflake with solid fill">
              <a:extLst>
                <a:ext uri="{FF2B5EF4-FFF2-40B4-BE49-F238E27FC236}">
                  <a16:creationId xmlns:a16="http://schemas.microsoft.com/office/drawing/2014/main" id="{A59ED6DB-B86C-00F7-1F1E-2A5EC964C76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37858" y="836769"/>
              <a:ext cx="914400" cy="914400"/>
            </a:xfrm>
            <a:prstGeom prst="rect">
              <a:avLst/>
            </a:prstGeom>
          </p:spPr>
        </p:pic>
      </p:grpSp>
      <p:sp>
        <p:nvSpPr>
          <p:cNvPr id="16" name="Rectangle 15">
            <a:extLst>
              <a:ext uri="{FF2B5EF4-FFF2-40B4-BE49-F238E27FC236}">
                <a16:creationId xmlns:a16="http://schemas.microsoft.com/office/drawing/2014/main" id="{FE9B1136-DBF9-6D8B-1C3C-3CB5BCD81D06}"/>
              </a:ext>
            </a:extLst>
          </p:cNvPr>
          <p:cNvSpPr/>
          <p:nvPr/>
        </p:nvSpPr>
        <p:spPr>
          <a:xfrm>
            <a:off x="4909530" y="2027962"/>
            <a:ext cx="2957992" cy="270762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427339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C2F58-ABDF-E6ED-7F28-9EE9549E2ED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C45A756-0E03-791F-8420-CDBF243EBDDD}"/>
              </a:ext>
            </a:extLst>
          </p:cNvPr>
          <p:cNvSpPr>
            <a:spLocks noGrp="1"/>
          </p:cNvSpPr>
          <p:nvPr>
            <p:ph type="sldNum" sz="quarter" idx="12"/>
          </p:nvPr>
        </p:nvSpPr>
        <p:spPr/>
        <p:txBody>
          <a:bodyPr/>
          <a:lstStyle/>
          <a:p>
            <a:fld id="{AE8FF73E-95BF-4E5E-8039-3219E3426DBA}" type="slidenum">
              <a:rPr lang="en-CA" smtClean="0"/>
              <a:pPr/>
              <a:t>28</a:t>
            </a:fld>
            <a:endParaRPr lang="en-CA" dirty="0"/>
          </a:p>
        </p:txBody>
      </p:sp>
      <p:sp>
        <p:nvSpPr>
          <p:cNvPr id="11" name="Title 10">
            <a:extLst>
              <a:ext uri="{FF2B5EF4-FFF2-40B4-BE49-F238E27FC236}">
                <a16:creationId xmlns:a16="http://schemas.microsoft.com/office/drawing/2014/main" id="{342DB798-8E7D-29FB-20C0-BF88242D3766}"/>
              </a:ext>
            </a:extLst>
          </p:cNvPr>
          <p:cNvSpPr>
            <a:spLocks noGrp="1"/>
          </p:cNvSpPr>
          <p:nvPr>
            <p:ph type="title"/>
          </p:nvPr>
        </p:nvSpPr>
        <p:spPr/>
        <p:txBody>
          <a:bodyPr/>
          <a:lstStyle/>
          <a:p>
            <a:r>
              <a:rPr lang="en-US" sz="4000" dirty="0"/>
              <a:t>Encounter rates depend on temperature</a:t>
            </a:r>
            <a:endParaRPr lang="en-CA" sz="4000" dirty="0"/>
          </a:p>
        </p:txBody>
      </p:sp>
      <p:sp>
        <p:nvSpPr>
          <p:cNvPr id="14" name="Graphic 11">
            <a:extLst>
              <a:ext uri="{FF2B5EF4-FFF2-40B4-BE49-F238E27FC236}">
                <a16:creationId xmlns:a16="http://schemas.microsoft.com/office/drawing/2014/main" id="{F06CB28E-7A58-6235-C255-7AEE0ECBE7FE}"/>
              </a:ext>
            </a:extLst>
          </p:cNvPr>
          <p:cNvSpPr/>
          <p:nvPr/>
        </p:nvSpPr>
        <p:spPr>
          <a:xfrm flipV="1">
            <a:off x="1510327" y="2069284"/>
            <a:ext cx="978966" cy="97852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15" name="Graphic 13">
            <a:extLst>
              <a:ext uri="{FF2B5EF4-FFF2-40B4-BE49-F238E27FC236}">
                <a16:creationId xmlns:a16="http://schemas.microsoft.com/office/drawing/2014/main" id="{9F0E29B3-4970-8C54-8E25-6EDB778DDADA}"/>
              </a:ext>
            </a:extLst>
          </p:cNvPr>
          <p:cNvSpPr/>
          <p:nvPr/>
        </p:nvSpPr>
        <p:spPr>
          <a:xfrm flipH="1" flipV="1">
            <a:off x="1430486" y="4904744"/>
            <a:ext cx="998672" cy="917034"/>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pic>
        <p:nvPicPr>
          <p:cNvPr id="9" name="Picture 8" descr="A screenshot of a computer generated image&#10;&#10;AI-generated content may be incorrect.">
            <a:extLst>
              <a:ext uri="{FF2B5EF4-FFF2-40B4-BE49-F238E27FC236}">
                <a16:creationId xmlns:a16="http://schemas.microsoft.com/office/drawing/2014/main" id="{FE3A77A9-2828-0C37-E3DC-25ACB64411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5561" y="754840"/>
            <a:ext cx="7018633" cy="6103160"/>
          </a:xfrm>
          <a:prstGeom prst="rect">
            <a:avLst/>
          </a:prstGeom>
        </p:spPr>
      </p:pic>
    </p:spTree>
    <p:extLst>
      <p:ext uri="{BB962C8B-B14F-4D97-AF65-F5344CB8AC3E}">
        <p14:creationId xmlns:p14="http://schemas.microsoft.com/office/powerpoint/2010/main" val="27118323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0E8CE-07BC-0EFA-43F8-578EC4C802C7}"/>
            </a:ext>
          </a:extLst>
        </p:cNvPr>
        <p:cNvGrpSpPr/>
        <p:nvPr/>
      </p:nvGrpSpPr>
      <p:grpSpPr>
        <a:xfrm>
          <a:off x="0" y="0"/>
          <a:ext cx="0" cy="0"/>
          <a:chOff x="0" y="0"/>
          <a:chExt cx="0" cy="0"/>
        </a:xfrm>
      </p:grpSpPr>
      <p:pic>
        <p:nvPicPr>
          <p:cNvPr id="3" name="Picture 2" descr="A screenshot of a computer generated image&#10;&#10;AI-generated content may be incorrect.">
            <a:extLst>
              <a:ext uri="{FF2B5EF4-FFF2-40B4-BE49-F238E27FC236}">
                <a16:creationId xmlns:a16="http://schemas.microsoft.com/office/drawing/2014/main" id="{7E49C3D9-61B7-1C6B-4828-4F5B56C4FA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409" y="724340"/>
            <a:ext cx="11885182" cy="5942592"/>
          </a:xfrm>
          <a:prstGeom prst="rect">
            <a:avLst/>
          </a:prstGeom>
        </p:spPr>
      </p:pic>
      <p:sp>
        <p:nvSpPr>
          <p:cNvPr id="4" name="Slide Number Placeholder 3">
            <a:extLst>
              <a:ext uri="{FF2B5EF4-FFF2-40B4-BE49-F238E27FC236}">
                <a16:creationId xmlns:a16="http://schemas.microsoft.com/office/drawing/2014/main" id="{C6F47D14-DCF7-25BE-B2B8-D5F0942E1376}"/>
              </a:ext>
            </a:extLst>
          </p:cNvPr>
          <p:cNvSpPr>
            <a:spLocks noGrp="1"/>
          </p:cNvSpPr>
          <p:nvPr>
            <p:ph type="sldNum" sz="quarter" idx="12"/>
          </p:nvPr>
        </p:nvSpPr>
        <p:spPr/>
        <p:txBody>
          <a:bodyPr/>
          <a:lstStyle/>
          <a:p>
            <a:fld id="{AE8FF73E-95BF-4E5E-8039-3219E3426DBA}" type="slidenum">
              <a:rPr lang="en-CA" smtClean="0"/>
              <a:pPr/>
              <a:t>29</a:t>
            </a:fld>
            <a:endParaRPr lang="en-CA" dirty="0"/>
          </a:p>
        </p:txBody>
      </p:sp>
      <p:sp>
        <p:nvSpPr>
          <p:cNvPr id="11" name="Title 10">
            <a:extLst>
              <a:ext uri="{FF2B5EF4-FFF2-40B4-BE49-F238E27FC236}">
                <a16:creationId xmlns:a16="http://schemas.microsoft.com/office/drawing/2014/main" id="{4CA5E4A4-7F9F-4070-0082-F839E98BC08C}"/>
              </a:ext>
            </a:extLst>
          </p:cNvPr>
          <p:cNvSpPr>
            <a:spLocks noGrp="1"/>
          </p:cNvSpPr>
          <p:nvPr>
            <p:ph type="title"/>
          </p:nvPr>
        </p:nvSpPr>
        <p:spPr>
          <a:xfrm>
            <a:off x="838799" y="174752"/>
            <a:ext cx="10969677" cy="507173"/>
          </a:xfrm>
        </p:spPr>
        <p:txBody>
          <a:bodyPr/>
          <a:lstStyle/>
          <a:p>
            <a:r>
              <a:rPr lang="en-US" sz="4000" dirty="0"/>
              <a:t>Species alter movement rates differently</a:t>
            </a:r>
            <a:endParaRPr lang="en-CA" sz="4000" dirty="0"/>
          </a:p>
        </p:txBody>
      </p:sp>
      <p:sp>
        <p:nvSpPr>
          <p:cNvPr id="2" name="Graphic 11">
            <a:extLst>
              <a:ext uri="{FF2B5EF4-FFF2-40B4-BE49-F238E27FC236}">
                <a16:creationId xmlns:a16="http://schemas.microsoft.com/office/drawing/2014/main" id="{23362B4F-DBA9-2B2E-8998-793ED1AED7A0}"/>
              </a:ext>
            </a:extLst>
          </p:cNvPr>
          <p:cNvSpPr/>
          <p:nvPr/>
        </p:nvSpPr>
        <p:spPr>
          <a:xfrm flipV="1">
            <a:off x="1143827" y="746126"/>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5" name="Graphic 13">
            <a:extLst>
              <a:ext uri="{FF2B5EF4-FFF2-40B4-BE49-F238E27FC236}">
                <a16:creationId xmlns:a16="http://schemas.microsoft.com/office/drawing/2014/main" id="{741768A3-F31E-DB69-4DFA-C8F83E093A74}"/>
              </a:ext>
            </a:extLst>
          </p:cNvPr>
          <p:cNvSpPr/>
          <p:nvPr/>
        </p:nvSpPr>
        <p:spPr>
          <a:xfrm flipH="1" flipV="1">
            <a:off x="10869989" y="794774"/>
            <a:ext cx="580022" cy="532608"/>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6" name="Graphic 5">
            <a:extLst>
              <a:ext uri="{FF2B5EF4-FFF2-40B4-BE49-F238E27FC236}">
                <a16:creationId xmlns:a16="http://schemas.microsoft.com/office/drawing/2014/main" id="{96DCDF3D-993C-DE42-9833-BEE10EA5F662}"/>
              </a:ext>
            </a:extLst>
          </p:cNvPr>
          <p:cNvSpPr/>
          <p:nvPr/>
        </p:nvSpPr>
        <p:spPr>
          <a:xfrm flipH="1">
            <a:off x="7989512" y="945608"/>
            <a:ext cx="577038" cy="391058"/>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7" name="Graphic 6">
            <a:extLst>
              <a:ext uri="{FF2B5EF4-FFF2-40B4-BE49-F238E27FC236}">
                <a16:creationId xmlns:a16="http://schemas.microsoft.com/office/drawing/2014/main" id="{B422F001-0E8E-C508-0258-65ACC3E93D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34900" y="3061280"/>
            <a:ext cx="561100" cy="574568"/>
          </a:xfrm>
          <a:prstGeom prst="rect">
            <a:avLst/>
          </a:prstGeom>
        </p:spPr>
      </p:pic>
      <p:sp>
        <p:nvSpPr>
          <p:cNvPr id="8" name="Graphic 2">
            <a:extLst>
              <a:ext uri="{FF2B5EF4-FFF2-40B4-BE49-F238E27FC236}">
                <a16:creationId xmlns:a16="http://schemas.microsoft.com/office/drawing/2014/main" id="{B7A95996-EDE5-F5D1-3DE6-BDA2A2B9EB85}"/>
              </a:ext>
            </a:extLst>
          </p:cNvPr>
          <p:cNvSpPr/>
          <p:nvPr/>
        </p:nvSpPr>
        <p:spPr>
          <a:xfrm flipV="1">
            <a:off x="3794329" y="996907"/>
            <a:ext cx="624206" cy="339602"/>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9" name="Graphic 1">
            <a:extLst>
              <a:ext uri="{FF2B5EF4-FFF2-40B4-BE49-F238E27FC236}">
                <a16:creationId xmlns:a16="http://schemas.microsoft.com/office/drawing/2014/main" id="{92C8B979-A925-DBAC-E763-F18095E36FC9}"/>
              </a:ext>
            </a:extLst>
          </p:cNvPr>
          <p:cNvSpPr/>
          <p:nvPr/>
        </p:nvSpPr>
        <p:spPr>
          <a:xfrm flipV="1">
            <a:off x="9269472" y="915875"/>
            <a:ext cx="445382" cy="409556"/>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0" name="Graphic 11">
            <a:extLst>
              <a:ext uri="{FF2B5EF4-FFF2-40B4-BE49-F238E27FC236}">
                <a16:creationId xmlns:a16="http://schemas.microsoft.com/office/drawing/2014/main" id="{2A6BABDC-4F6B-36CD-9233-B5620426C25A}"/>
              </a:ext>
            </a:extLst>
          </p:cNvPr>
          <p:cNvSpPr/>
          <p:nvPr/>
        </p:nvSpPr>
        <p:spPr>
          <a:xfrm flipV="1">
            <a:off x="2817170" y="746126"/>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Tree>
    <p:extLst>
      <p:ext uri="{BB962C8B-B14F-4D97-AF65-F5344CB8AC3E}">
        <p14:creationId xmlns:p14="http://schemas.microsoft.com/office/powerpoint/2010/main" val="771029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20FE36-DFD3-4A2F-96F8-19818A6F073F}"/>
              </a:ext>
            </a:extLst>
          </p:cNvPr>
          <p:cNvSpPr>
            <a:spLocks noGrp="1"/>
          </p:cNvSpPr>
          <p:nvPr>
            <p:ph type="title"/>
          </p:nvPr>
        </p:nvSpPr>
        <p:spPr>
          <a:xfrm>
            <a:off x="536114" y="174752"/>
            <a:ext cx="11120972" cy="711200"/>
          </a:xfrm>
        </p:spPr>
        <p:txBody>
          <a:bodyPr>
            <a:noAutofit/>
          </a:bodyPr>
          <a:lstStyle/>
          <a:p>
            <a:r>
              <a:rPr lang="en-US" dirty="0"/>
              <a:t>The Land before Edmonton: Amiskwaciy</a:t>
            </a:r>
          </a:p>
        </p:txBody>
      </p:sp>
      <p:sp>
        <p:nvSpPr>
          <p:cNvPr id="6" name="Content Placeholder 5">
            <a:extLst>
              <a:ext uri="{FF2B5EF4-FFF2-40B4-BE49-F238E27FC236}">
                <a16:creationId xmlns:a16="http://schemas.microsoft.com/office/drawing/2014/main" id="{F11E06AE-BD32-4C34-9C1C-6B28DDFAE584}"/>
              </a:ext>
            </a:extLst>
          </p:cNvPr>
          <p:cNvSpPr>
            <a:spLocks noGrp="1"/>
          </p:cNvSpPr>
          <p:nvPr>
            <p:ph idx="1"/>
          </p:nvPr>
        </p:nvSpPr>
        <p:spPr/>
        <p:txBody>
          <a:bodyPr>
            <a:normAutofit/>
          </a:bodyPr>
          <a:lstStyle/>
          <a:p>
            <a:pPr marL="0" indent="0">
              <a:buNone/>
            </a:pPr>
            <a:endParaRPr lang="en-US" dirty="0"/>
          </a:p>
          <a:p>
            <a:pPr marL="0" indent="0">
              <a:buNone/>
            </a:pPr>
            <a:r>
              <a:rPr lang="en-US" dirty="0" err="1"/>
              <a:t>Amiskwaciy</a:t>
            </a:r>
            <a:r>
              <a:rPr lang="en-US" dirty="0"/>
              <a:t> (Cree for “Beaver Hills”):</a:t>
            </a:r>
          </a:p>
          <a:p>
            <a:pPr lvl="1"/>
            <a:r>
              <a:rPr lang="en-US" dirty="0"/>
              <a:t>Inhabited by the Nehiyawak (Cree), Stoney Nakoda,</a:t>
            </a:r>
          </a:p>
          <a:p>
            <a:pPr marL="457200" lvl="1" indent="0">
              <a:buNone/>
            </a:pPr>
            <a:r>
              <a:rPr lang="en-US" dirty="0"/>
              <a:t>    Niitsítpi (Blackfoot), Tsuut’ina, and Michif (Métis) Peoples</a:t>
            </a:r>
          </a:p>
          <a:p>
            <a:pPr marL="0" indent="0">
              <a:buNone/>
            </a:pPr>
            <a:endParaRPr lang="en-US" dirty="0"/>
          </a:p>
          <a:p>
            <a:pPr marL="0" indent="0">
              <a:buNone/>
            </a:pPr>
            <a:endParaRPr lang="en-US" dirty="0"/>
          </a:p>
          <a:p>
            <a:pPr marL="0" indent="0">
              <a:buNone/>
            </a:pPr>
            <a:r>
              <a:rPr lang="en-US" dirty="0"/>
              <a:t>During late 1700s:</a:t>
            </a:r>
          </a:p>
          <a:p>
            <a:pPr lvl="1"/>
            <a:r>
              <a:rPr lang="en-US" dirty="0"/>
              <a:t>Was a coveted fur-trading location</a:t>
            </a:r>
          </a:p>
          <a:p>
            <a:pPr lvl="1"/>
            <a:r>
              <a:rPr lang="en-US" dirty="0"/>
              <a:t>Hudson's Bay Company built Fort Edmonton,</a:t>
            </a:r>
          </a:p>
          <a:p>
            <a:pPr lvl="2"/>
            <a:r>
              <a:rPr lang="en-US" dirty="0"/>
              <a:t>AKA </a:t>
            </a:r>
            <a:r>
              <a:rPr lang="en-US" dirty="0" err="1"/>
              <a:t>Amiskwaciywâskahikan</a:t>
            </a:r>
            <a:r>
              <a:rPr lang="en-US" dirty="0"/>
              <a:t> (“Beaver Hills House”)</a:t>
            </a:r>
          </a:p>
        </p:txBody>
      </p:sp>
      <p:sp>
        <p:nvSpPr>
          <p:cNvPr id="4" name="Slide Number Placeholder 3">
            <a:extLst>
              <a:ext uri="{FF2B5EF4-FFF2-40B4-BE49-F238E27FC236}">
                <a16:creationId xmlns:a16="http://schemas.microsoft.com/office/drawing/2014/main" id="{77572156-743A-4225-8927-EB6DBB24F612}"/>
              </a:ext>
            </a:extLst>
          </p:cNvPr>
          <p:cNvSpPr>
            <a:spLocks noGrp="1"/>
          </p:cNvSpPr>
          <p:nvPr>
            <p:ph type="sldNum" sz="quarter" idx="12"/>
          </p:nvPr>
        </p:nvSpPr>
        <p:spPr/>
        <p:txBody>
          <a:bodyPr/>
          <a:lstStyle/>
          <a:p>
            <a:fld id="{AE8FF73E-95BF-4E5E-8039-3219E3426DBA}" type="slidenum">
              <a:rPr lang="en-CA" smtClean="0"/>
              <a:pPr/>
              <a:t>3</a:t>
            </a:fld>
            <a:endParaRPr lang="en-CA" dirty="0"/>
          </a:p>
        </p:txBody>
      </p:sp>
      <p:pic>
        <p:nvPicPr>
          <p:cNvPr id="3" name="Picture 2">
            <a:extLst>
              <a:ext uri="{FF2B5EF4-FFF2-40B4-BE49-F238E27FC236}">
                <a16:creationId xmlns:a16="http://schemas.microsoft.com/office/drawing/2014/main" id="{91979142-BA6C-4FE7-8235-AE3D5D1A2B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4148" y="2555896"/>
            <a:ext cx="3549437" cy="3549437"/>
          </a:xfrm>
          <a:prstGeom prst="rect">
            <a:avLst/>
          </a:prstGeom>
        </p:spPr>
      </p:pic>
      <p:pic>
        <p:nvPicPr>
          <p:cNvPr id="41" name="Audio 40">
            <a:hlinkClick r:id="" action="ppaction://media"/>
            <a:extLst>
              <a:ext uri="{FF2B5EF4-FFF2-40B4-BE49-F238E27FC236}">
                <a16:creationId xmlns:a16="http://schemas.microsoft.com/office/drawing/2014/main" id="{F24D30A8-1CB6-5FC7-38E4-4094268C959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7606507"/>
      </p:ext>
    </p:extLst>
  </p:cSld>
  <p:clrMapOvr>
    <a:masterClrMapping/>
  </p:clrMapOvr>
  <mc:AlternateContent xmlns:mc="http://schemas.openxmlformats.org/markup-compatibility/2006" xmlns:p14="http://schemas.microsoft.com/office/powerpoint/2010/main">
    <mc:Choice Requires="p14">
      <p:transition spd="slow" p14:dur="2000" advTm="29871"/>
    </mc:Choice>
    <mc:Fallback xmlns="">
      <p:transition spd="slow" advTm="298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AE21B-1210-A4AC-DC25-6941B4B7DDF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AAF9D41-5333-0F99-2BD3-AE7E914803D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3409" y="900114"/>
            <a:ext cx="11885182" cy="5433225"/>
          </a:xfrm>
          <a:prstGeom prst="rect">
            <a:avLst/>
          </a:prstGeom>
        </p:spPr>
      </p:pic>
      <p:sp>
        <p:nvSpPr>
          <p:cNvPr id="4" name="Slide Number Placeholder 3">
            <a:extLst>
              <a:ext uri="{FF2B5EF4-FFF2-40B4-BE49-F238E27FC236}">
                <a16:creationId xmlns:a16="http://schemas.microsoft.com/office/drawing/2014/main" id="{15A54876-CBD3-2398-0445-2AB5B5660643}"/>
              </a:ext>
            </a:extLst>
          </p:cNvPr>
          <p:cNvSpPr>
            <a:spLocks noGrp="1"/>
          </p:cNvSpPr>
          <p:nvPr>
            <p:ph type="sldNum" sz="quarter" idx="12"/>
          </p:nvPr>
        </p:nvSpPr>
        <p:spPr/>
        <p:txBody>
          <a:bodyPr/>
          <a:lstStyle/>
          <a:p>
            <a:fld id="{AE8FF73E-95BF-4E5E-8039-3219E3426DBA}" type="slidenum">
              <a:rPr lang="en-CA" smtClean="0"/>
              <a:pPr/>
              <a:t>30</a:t>
            </a:fld>
            <a:endParaRPr lang="en-CA" dirty="0"/>
          </a:p>
        </p:txBody>
      </p:sp>
      <p:sp>
        <p:nvSpPr>
          <p:cNvPr id="11" name="Title 10">
            <a:extLst>
              <a:ext uri="{FF2B5EF4-FFF2-40B4-BE49-F238E27FC236}">
                <a16:creationId xmlns:a16="http://schemas.microsoft.com/office/drawing/2014/main" id="{96D9F31D-DD4F-8F1B-EA4F-F73F5133F04C}"/>
              </a:ext>
            </a:extLst>
          </p:cNvPr>
          <p:cNvSpPr>
            <a:spLocks noGrp="1"/>
          </p:cNvSpPr>
          <p:nvPr>
            <p:ph type="title"/>
          </p:nvPr>
        </p:nvSpPr>
        <p:spPr>
          <a:xfrm>
            <a:off x="838800" y="174752"/>
            <a:ext cx="10921232" cy="507173"/>
          </a:xfrm>
        </p:spPr>
        <p:txBody>
          <a:bodyPr/>
          <a:lstStyle/>
          <a:p>
            <a:r>
              <a:rPr lang="en-US" sz="4000" dirty="0"/>
              <a:t>Species alter habitat selection differently</a:t>
            </a:r>
            <a:endParaRPr lang="en-CA" sz="4000" dirty="0"/>
          </a:p>
        </p:txBody>
      </p:sp>
      <p:sp>
        <p:nvSpPr>
          <p:cNvPr id="2" name="Graphic 11">
            <a:extLst>
              <a:ext uri="{FF2B5EF4-FFF2-40B4-BE49-F238E27FC236}">
                <a16:creationId xmlns:a16="http://schemas.microsoft.com/office/drawing/2014/main" id="{F19DCE25-50EF-8D89-F561-39DF91CC3981}"/>
              </a:ext>
            </a:extLst>
          </p:cNvPr>
          <p:cNvSpPr/>
          <p:nvPr/>
        </p:nvSpPr>
        <p:spPr>
          <a:xfrm flipV="1">
            <a:off x="1143827" y="876089"/>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5" name="Graphic 13">
            <a:extLst>
              <a:ext uri="{FF2B5EF4-FFF2-40B4-BE49-F238E27FC236}">
                <a16:creationId xmlns:a16="http://schemas.microsoft.com/office/drawing/2014/main" id="{B5948220-5F68-9609-A2B5-FFADFEE934F2}"/>
              </a:ext>
            </a:extLst>
          </p:cNvPr>
          <p:cNvSpPr/>
          <p:nvPr/>
        </p:nvSpPr>
        <p:spPr>
          <a:xfrm flipH="1" flipV="1">
            <a:off x="10869989" y="924737"/>
            <a:ext cx="580022" cy="532608"/>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6" name="Graphic 5">
            <a:extLst>
              <a:ext uri="{FF2B5EF4-FFF2-40B4-BE49-F238E27FC236}">
                <a16:creationId xmlns:a16="http://schemas.microsoft.com/office/drawing/2014/main" id="{D65EC6EA-310D-46EA-362B-87F1BB7E91B4}"/>
              </a:ext>
            </a:extLst>
          </p:cNvPr>
          <p:cNvSpPr/>
          <p:nvPr/>
        </p:nvSpPr>
        <p:spPr>
          <a:xfrm flipH="1">
            <a:off x="7998795" y="1073690"/>
            <a:ext cx="577038" cy="391058"/>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7" name="Graphic 6">
            <a:extLst>
              <a:ext uri="{FF2B5EF4-FFF2-40B4-BE49-F238E27FC236}">
                <a16:creationId xmlns:a16="http://schemas.microsoft.com/office/drawing/2014/main" id="{65807F7D-DB4C-2BC9-EE19-65EFA1ACB2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66192" y="2485719"/>
            <a:ext cx="561100" cy="574568"/>
          </a:xfrm>
          <a:prstGeom prst="rect">
            <a:avLst/>
          </a:prstGeom>
        </p:spPr>
      </p:pic>
      <p:sp>
        <p:nvSpPr>
          <p:cNvPr id="8" name="Graphic 2">
            <a:extLst>
              <a:ext uri="{FF2B5EF4-FFF2-40B4-BE49-F238E27FC236}">
                <a16:creationId xmlns:a16="http://schemas.microsoft.com/office/drawing/2014/main" id="{CBA2C895-F5F5-8019-D689-5DA4D7F8E783}"/>
              </a:ext>
            </a:extLst>
          </p:cNvPr>
          <p:cNvSpPr/>
          <p:nvPr/>
        </p:nvSpPr>
        <p:spPr>
          <a:xfrm flipV="1">
            <a:off x="3893265" y="1127027"/>
            <a:ext cx="624206" cy="339602"/>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9" name="Graphic 1">
            <a:extLst>
              <a:ext uri="{FF2B5EF4-FFF2-40B4-BE49-F238E27FC236}">
                <a16:creationId xmlns:a16="http://schemas.microsoft.com/office/drawing/2014/main" id="{0BD9A689-C8A4-CC04-BD25-4367B90E5B55}"/>
              </a:ext>
            </a:extLst>
          </p:cNvPr>
          <p:cNvSpPr/>
          <p:nvPr/>
        </p:nvSpPr>
        <p:spPr>
          <a:xfrm flipV="1">
            <a:off x="9269472" y="1041196"/>
            <a:ext cx="445382" cy="409556"/>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0" name="Graphic 11">
            <a:extLst>
              <a:ext uri="{FF2B5EF4-FFF2-40B4-BE49-F238E27FC236}">
                <a16:creationId xmlns:a16="http://schemas.microsoft.com/office/drawing/2014/main" id="{E3A9B1BA-960E-130A-DE4D-5E615165F290}"/>
              </a:ext>
            </a:extLst>
          </p:cNvPr>
          <p:cNvSpPr/>
          <p:nvPr/>
        </p:nvSpPr>
        <p:spPr>
          <a:xfrm flipV="1">
            <a:off x="2817170" y="876089"/>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Tree>
    <p:extLst>
      <p:ext uri="{BB962C8B-B14F-4D97-AF65-F5344CB8AC3E}">
        <p14:creationId xmlns:p14="http://schemas.microsoft.com/office/powerpoint/2010/main" val="36315349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4D082-4E6A-0831-3FC0-7F9E4FCEE73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FC90910-C145-23C6-F60A-7E507F1A6E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50340" y="778883"/>
            <a:ext cx="10691320" cy="5942592"/>
          </a:xfrm>
          <a:prstGeom prst="rect">
            <a:avLst/>
          </a:prstGeom>
        </p:spPr>
      </p:pic>
      <p:sp>
        <p:nvSpPr>
          <p:cNvPr id="4" name="Slide Number Placeholder 3">
            <a:extLst>
              <a:ext uri="{FF2B5EF4-FFF2-40B4-BE49-F238E27FC236}">
                <a16:creationId xmlns:a16="http://schemas.microsoft.com/office/drawing/2014/main" id="{635781DD-C2B5-1E85-B962-7B1B563686F8}"/>
              </a:ext>
            </a:extLst>
          </p:cNvPr>
          <p:cNvSpPr>
            <a:spLocks noGrp="1"/>
          </p:cNvSpPr>
          <p:nvPr>
            <p:ph type="sldNum" sz="quarter" idx="12"/>
          </p:nvPr>
        </p:nvSpPr>
        <p:spPr/>
        <p:txBody>
          <a:bodyPr/>
          <a:lstStyle/>
          <a:p>
            <a:fld id="{AE8FF73E-95BF-4E5E-8039-3219E3426DBA}" type="slidenum">
              <a:rPr lang="en-CA" smtClean="0"/>
              <a:pPr/>
              <a:t>31</a:t>
            </a:fld>
            <a:endParaRPr lang="en-CA" dirty="0"/>
          </a:p>
        </p:txBody>
      </p:sp>
      <p:sp>
        <p:nvSpPr>
          <p:cNvPr id="11" name="Title 10">
            <a:extLst>
              <a:ext uri="{FF2B5EF4-FFF2-40B4-BE49-F238E27FC236}">
                <a16:creationId xmlns:a16="http://schemas.microsoft.com/office/drawing/2014/main" id="{7EA18DE2-6FDF-4503-E88E-74C15859B62C}"/>
              </a:ext>
            </a:extLst>
          </p:cNvPr>
          <p:cNvSpPr>
            <a:spLocks noGrp="1"/>
          </p:cNvSpPr>
          <p:nvPr>
            <p:ph type="title"/>
          </p:nvPr>
        </p:nvSpPr>
        <p:spPr/>
        <p:txBody>
          <a:bodyPr/>
          <a:lstStyle/>
          <a:p>
            <a:r>
              <a:rPr lang="en-US" sz="4000" dirty="0"/>
              <a:t>Species will adapt their movement rates differently</a:t>
            </a:r>
            <a:endParaRPr lang="en-CA" sz="4000" dirty="0"/>
          </a:p>
        </p:txBody>
      </p:sp>
      <p:sp>
        <p:nvSpPr>
          <p:cNvPr id="2" name="Rectangle 1">
            <a:extLst>
              <a:ext uri="{FF2B5EF4-FFF2-40B4-BE49-F238E27FC236}">
                <a16:creationId xmlns:a16="http://schemas.microsoft.com/office/drawing/2014/main" id="{2E7BC68C-480B-6024-F85A-E74C06A8C316}"/>
              </a:ext>
            </a:extLst>
          </p:cNvPr>
          <p:cNvSpPr/>
          <p:nvPr/>
        </p:nvSpPr>
        <p:spPr>
          <a:xfrm>
            <a:off x="1199016" y="778883"/>
            <a:ext cx="2482808" cy="5942592"/>
          </a:xfrm>
          <a:prstGeom prst="rect">
            <a:avLst/>
          </a:prstGeom>
          <a:solidFill>
            <a:srgbClr val="C00000">
              <a:alpha val="5098"/>
            </a:srgbClr>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 name="Rectangle 4">
            <a:extLst>
              <a:ext uri="{FF2B5EF4-FFF2-40B4-BE49-F238E27FC236}">
                <a16:creationId xmlns:a16="http://schemas.microsoft.com/office/drawing/2014/main" id="{2D43AA85-A7E8-6D30-B0B0-7CC1CCE3AD4A}"/>
              </a:ext>
            </a:extLst>
          </p:cNvPr>
          <p:cNvSpPr/>
          <p:nvPr/>
        </p:nvSpPr>
        <p:spPr>
          <a:xfrm>
            <a:off x="3755501" y="778883"/>
            <a:ext cx="2482808" cy="5942592"/>
          </a:xfrm>
          <a:prstGeom prst="rect">
            <a:avLst/>
          </a:prstGeom>
          <a:solidFill>
            <a:srgbClr val="C00000">
              <a:alpha val="5098"/>
            </a:srgbClr>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Rectangle 5">
            <a:extLst>
              <a:ext uri="{FF2B5EF4-FFF2-40B4-BE49-F238E27FC236}">
                <a16:creationId xmlns:a16="http://schemas.microsoft.com/office/drawing/2014/main" id="{E211A79E-F3A5-993E-0EE6-D1A87CCF3E55}"/>
              </a:ext>
            </a:extLst>
          </p:cNvPr>
          <p:cNvSpPr/>
          <p:nvPr/>
        </p:nvSpPr>
        <p:spPr>
          <a:xfrm>
            <a:off x="6311986" y="778883"/>
            <a:ext cx="5042414" cy="5942592"/>
          </a:xfrm>
          <a:prstGeom prst="rect">
            <a:avLst/>
          </a:prstGeom>
          <a:solidFill>
            <a:srgbClr val="C00000">
              <a:alpha val="5098"/>
            </a:srgbClr>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Graphic 11">
            <a:extLst>
              <a:ext uri="{FF2B5EF4-FFF2-40B4-BE49-F238E27FC236}">
                <a16:creationId xmlns:a16="http://schemas.microsoft.com/office/drawing/2014/main" id="{8AB4E867-DC55-321A-D346-633A87D5731A}"/>
              </a:ext>
            </a:extLst>
          </p:cNvPr>
          <p:cNvSpPr/>
          <p:nvPr/>
        </p:nvSpPr>
        <p:spPr>
          <a:xfrm flipV="1">
            <a:off x="1264207" y="1071485"/>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8" name="Graphic 13">
            <a:extLst>
              <a:ext uri="{FF2B5EF4-FFF2-40B4-BE49-F238E27FC236}">
                <a16:creationId xmlns:a16="http://schemas.microsoft.com/office/drawing/2014/main" id="{F9A8F892-91BF-FF69-54D0-87FA07CE20FE}"/>
              </a:ext>
            </a:extLst>
          </p:cNvPr>
          <p:cNvSpPr/>
          <p:nvPr/>
        </p:nvSpPr>
        <p:spPr>
          <a:xfrm flipH="1" flipV="1">
            <a:off x="6353871" y="3967941"/>
            <a:ext cx="580022" cy="532608"/>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9" name="Graphic 5">
            <a:extLst>
              <a:ext uri="{FF2B5EF4-FFF2-40B4-BE49-F238E27FC236}">
                <a16:creationId xmlns:a16="http://schemas.microsoft.com/office/drawing/2014/main" id="{DE2DC9AC-F534-A75F-7313-7FF2EBC2E519}"/>
              </a:ext>
            </a:extLst>
          </p:cNvPr>
          <p:cNvSpPr/>
          <p:nvPr/>
        </p:nvSpPr>
        <p:spPr>
          <a:xfrm flipH="1">
            <a:off x="1273509" y="3973732"/>
            <a:ext cx="577038" cy="391058"/>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10" name="Graphic 9">
            <a:extLst>
              <a:ext uri="{FF2B5EF4-FFF2-40B4-BE49-F238E27FC236}">
                <a16:creationId xmlns:a16="http://schemas.microsoft.com/office/drawing/2014/main" id="{F7ECA147-C652-7718-B786-1F62B8B8F9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21202" y="1071485"/>
            <a:ext cx="561100" cy="574568"/>
          </a:xfrm>
          <a:prstGeom prst="rect">
            <a:avLst/>
          </a:prstGeom>
        </p:spPr>
      </p:pic>
      <p:sp>
        <p:nvSpPr>
          <p:cNvPr id="12" name="Graphic 2">
            <a:extLst>
              <a:ext uri="{FF2B5EF4-FFF2-40B4-BE49-F238E27FC236}">
                <a16:creationId xmlns:a16="http://schemas.microsoft.com/office/drawing/2014/main" id="{319512B3-F960-AC38-B86E-E35561E0122C}"/>
              </a:ext>
            </a:extLst>
          </p:cNvPr>
          <p:cNvSpPr/>
          <p:nvPr/>
        </p:nvSpPr>
        <p:spPr>
          <a:xfrm flipV="1">
            <a:off x="6353871" y="1137455"/>
            <a:ext cx="624206" cy="339602"/>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13" name="Graphic 1">
            <a:extLst>
              <a:ext uri="{FF2B5EF4-FFF2-40B4-BE49-F238E27FC236}">
                <a16:creationId xmlns:a16="http://schemas.microsoft.com/office/drawing/2014/main" id="{6891FD95-9F80-C213-34BF-537A4D40336D}"/>
              </a:ext>
            </a:extLst>
          </p:cNvPr>
          <p:cNvSpPr/>
          <p:nvPr/>
        </p:nvSpPr>
        <p:spPr>
          <a:xfrm flipV="1">
            <a:off x="3821737" y="3997646"/>
            <a:ext cx="445382" cy="409556"/>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4" name="Graphic 11">
            <a:extLst>
              <a:ext uri="{FF2B5EF4-FFF2-40B4-BE49-F238E27FC236}">
                <a16:creationId xmlns:a16="http://schemas.microsoft.com/office/drawing/2014/main" id="{970C6DD9-F2F9-68BF-2F1C-77299EE09D89}"/>
              </a:ext>
            </a:extLst>
          </p:cNvPr>
          <p:cNvSpPr/>
          <p:nvPr/>
        </p:nvSpPr>
        <p:spPr>
          <a:xfrm flipV="1">
            <a:off x="3813200" y="1075107"/>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Tree>
    <p:extLst>
      <p:ext uri="{BB962C8B-B14F-4D97-AF65-F5344CB8AC3E}">
        <p14:creationId xmlns:p14="http://schemas.microsoft.com/office/powerpoint/2010/main" val="265023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5" grpId="1" animBg="1"/>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03288-1C37-4FA5-7D22-6A2C83735BB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EE105B2-42C9-21AA-5E34-29F561AD499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50340" y="778883"/>
            <a:ext cx="10691320" cy="5942591"/>
          </a:xfrm>
          <a:prstGeom prst="rect">
            <a:avLst/>
          </a:prstGeom>
        </p:spPr>
      </p:pic>
      <p:sp>
        <p:nvSpPr>
          <p:cNvPr id="4" name="Slide Number Placeholder 3">
            <a:extLst>
              <a:ext uri="{FF2B5EF4-FFF2-40B4-BE49-F238E27FC236}">
                <a16:creationId xmlns:a16="http://schemas.microsoft.com/office/drawing/2014/main" id="{C76C06DE-8BAE-73F8-2B73-E03897C86EE3}"/>
              </a:ext>
            </a:extLst>
          </p:cNvPr>
          <p:cNvSpPr>
            <a:spLocks noGrp="1"/>
          </p:cNvSpPr>
          <p:nvPr>
            <p:ph type="sldNum" sz="quarter" idx="12"/>
          </p:nvPr>
        </p:nvSpPr>
        <p:spPr/>
        <p:txBody>
          <a:bodyPr/>
          <a:lstStyle/>
          <a:p>
            <a:fld id="{AE8FF73E-95BF-4E5E-8039-3219E3426DBA}" type="slidenum">
              <a:rPr lang="en-CA" smtClean="0"/>
              <a:pPr/>
              <a:t>32</a:t>
            </a:fld>
            <a:endParaRPr lang="en-CA" dirty="0"/>
          </a:p>
        </p:txBody>
      </p:sp>
      <p:sp>
        <p:nvSpPr>
          <p:cNvPr id="11" name="Title 10">
            <a:extLst>
              <a:ext uri="{FF2B5EF4-FFF2-40B4-BE49-F238E27FC236}">
                <a16:creationId xmlns:a16="http://schemas.microsoft.com/office/drawing/2014/main" id="{3C1B4AE4-25DC-4D68-29E5-94D0F6C6B866}"/>
              </a:ext>
            </a:extLst>
          </p:cNvPr>
          <p:cNvSpPr>
            <a:spLocks noGrp="1"/>
          </p:cNvSpPr>
          <p:nvPr>
            <p:ph type="title"/>
          </p:nvPr>
        </p:nvSpPr>
        <p:spPr>
          <a:xfrm>
            <a:off x="838800" y="174752"/>
            <a:ext cx="11041200" cy="507173"/>
          </a:xfrm>
        </p:spPr>
        <p:txBody>
          <a:bodyPr/>
          <a:lstStyle/>
          <a:p>
            <a:r>
              <a:rPr lang="en-US" sz="4000" dirty="0"/>
              <a:t>Species will adapt their habitat selection differently</a:t>
            </a:r>
            <a:endParaRPr lang="en-CA" sz="4000" dirty="0"/>
          </a:p>
        </p:txBody>
      </p:sp>
      <p:sp>
        <p:nvSpPr>
          <p:cNvPr id="2" name="Rectangle 1">
            <a:extLst>
              <a:ext uri="{FF2B5EF4-FFF2-40B4-BE49-F238E27FC236}">
                <a16:creationId xmlns:a16="http://schemas.microsoft.com/office/drawing/2014/main" id="{063A85CB-E43D-8751-90CD-68F931ECDB4E}"/>
              </a:ext>
            </a:extLst>
          </p:cNvPr>
          <p:cNvSpPr/>
          <p:nvPr/>
        </p:nvSpPr>
        <p:spPr>
          <a:xfrm>
            <a:off x="1199016" y="835677"/>
            <a:ext cx="2482808" cy="2809812"/>
          </a:xfrm>
          <a:prstGeom prst="rect">
            <a:avLst/>
          </a:prstGeom>
          <a:solidFill>
            <a:srgbClr val="C00000">
              <a:alpha val="5098"/>
            </a:srgbClr>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 name="Rectangle 4">
            <a:extLst>
              <a:ext uri="{FF2B5EF4-FFF2-40B4-BE49-F238E27FC236}">
                <a16:creationId xmlns:a16="http://schemas.microsoft.com/office/drawing/2014/main" id="{BB028DE0-C54A-D630-42C4-E6EED61F69EF}"/>
              </a:ext>
            </a:extLst>
          </p:cNvPr>
          <p:cNvSpPr/>
          <p:nvPr/>
        </p:nvSpPr>
        <p:spPr>
          <a:xfrm>
            <a:off x="6310979" y="3692764"/>
            <a:ext cx="2482808" cy="2809812"/>
          </a:xfrm>
          <a:prstGeom prst="rect">
            <a:avLst/>
          </a:prstGeom>
          <a:solidFill>
            <a:srgbClr val="C00000">
              <a:alpha val="5098"/>
            </a:srgbClr>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Rectangle 6">
            <a:extLst>
              <a:ext uri="{FF2B5EF4-FFF2-40B4-BE49-F238E27FC236}">
                <a16:creationId xmlns:a16="http://schemas.microsoft.com/office/drawing/2014/main" id="{894796F9-7F97-88E5-D34E-FB7046FA10DA}"/>
              </a:ext>
            </a:extLst>
          </p:cNvPr>
          <p:cNvSpPr/>
          <p:nvPr/>
        </p:nvSpPr>
        <p:spPr>
          <a:xfrm>
            <a:off x="3773668" y="835676"/>
            <a:ext cx="2482808" cy="5666899"/>
          </a:xfrm>
          <a:prstGeom prst="rect">
            <a:avLst/>
          </a:prstGeom>
          <a:solidFill>
            <a:srgbClr val="C00000">
              <a:alpha val="5098"/>
            </a:srgbClr>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Rectangle 7">
            <a:extLst>
              <a:ext uri="{FF2B5EF4-FFF2-40B4-BE49-F238E27FC236}">
                <a16:creationId xmlns:a16="http://schemas.microsoft.com/office/drawing/2014/main" id="{91F52933-DA3F-CF81-8462-108EB3DA816E}"/>
              </a:ext>
            </a:extLst>
          </p:cNvPr>
          <p:cNvSpPr/>
          <p:nvPr/>
        </p:nvSpPr>
        <p:spPr>
          <a:xfrm>
            <a:off x="1199016" y="3702283"/>
            <a:ext cx="2482808" cy="2809812"/>
          </a:xfrm>
          <a:prstGeom prst="rect">
            <a:avLst/>
          </a:prstGeom>
          <a:solidFill>
            <a:srgbClr val="C00000">
              <a:alpha val="5098"/>
            </a:srgbClr>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Rectangle 8">
            <a:extLst>
              <a:ext uri="{FF2B5EF4-FFF2-40B4-BE49-F238E27FC236}">
                <a16:creationId xmlns:a16="http://schemas.microsoft.com/office/drawing/2014/main" id="{4AC907A1-048C-6518-3FAB-06C74F902865}"/>
              </a:ext>
            </a:extLst>
          </p:cNvPr>
          <p:cNvSpPr/>
          <p:nvPr/>
        </p:nvSpPr>
        <p:spPr>
          <a:xfrm>
            <a:off x="6310978" y="835677"/>
            <a:ext cx="5079659" cy="2809812"/>
          </a:xfrm>
          <a:prstGeom prst="rect">
            <a:avLst/>
          </a:prstGeom>
          <a:solidFill>
            <a:srgbClr val="C00000">
              <a:alpha val="5098"/>
            </a:srgbClr>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Graphic 11">
            <a:extLst>
              <a:ext uri="{FF2B5EF4-FFF2-40B4-BE49-F238E27FC236}">
                <a16:creationId xmlns:a16="http://schemas.microsoft.com/office/drawing/2014/main" id="{7974D547-9C89-C695-B4D2-83C988732AAD}"/>
              </a:ext>
            </a:extLst>
          </p:cNvPr>
          <p:cNvSpPr/>
          <p:nvPr/>
        </p:nvSpPr>
        <p:spPr>
          <a:xfrm flipV="1">
            <a:off x="1264207" y="1071485"/>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10" name="Graphic 13">
            <a:extLst>
              <a:ext uri="{FF2B5EF4-FFF2-40B4-BE49-F238E27FC236}">
                <a16:creationId xmlns:a16="http://schemas.microsoft.com/office/drawing/2014/main" id="{EA5EFD31-DC83-E6DD-D026-6695FF274D1F}"/>
              </a:ext>
            </a:extLst>
          </p:cNvPr>
          <p:cNvSpPr/>
          <p:nvPr/>
        </p:nvSpPr>
        <p:spPr>
          <a:xfrm flipH="1" flipV="1">
            <a:off x="6353871" y="3967941"/>
            <a:ext cx="580022" cy="532608"/>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12" name="Graphic 5">
            <a:extLst>
              <a:ext uri="{FF2B5EF4-FFF2-40B4-BE49-F238E27FC236}">
                <a16:creationId xmlns:a16="http://schemas.microsoft.com/office/drawing/2014/main" id="{52C895C3-95F3-847A-7005-CD8E9474E454}"/>
              </a:ext>
            </a:extLst>
          </p:cNvPr>
          <p:cNvSpPr/>
          <p:nvPr/>
        </p:nvSpPr>
        <p:spPr>
          <a:xfrm flipH="1">
            <a:off x="1273509" y="3973732"/>
            <a:ext cx="577038" cy="391058"/>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13" name="Graphic 12">
            <a:extLst>
              <a:ext uri="{FF2B5EF4-FFF2-40B4-BE49-F238E27FC236}">
                <a16:creationId xmlns:a16="http://schemas.microsoft.com/office/drawing/2014/main" id="{EABCE05B-5049-A7FB-6881-E65223A573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21202" y="1071485"/>
            <a:ext cx="561100" cy="574568"/>
          </a:xfrm>
          <a:prstGeom prst="rect">
            <a:avLst/>
          </a:prstGeom>
        </p:spPr>
      </p:pic>
      <p:sp>
        <p:nvSpPr>
          <p:cNvPr id="14" name="Graphic 2">
            <a:extLst>
              <a:ext uri="{FF2B5EF4-FFF2-40B4-BE49-F238E27FC236}">
                <a16:creationId xmlns:a16="http://schemas.microsoft.com/office/drawing/2014/main" id="{3BB62560-81C6-3E27-DBC8-473BA5B567CB}"/>
              </a:ext>
            </a:extLst>
          </p:cNvPr>
          <p:cNvSpPr/>
          <p:nvPr/>
        </p:nvSpPr>
        <p:spPr>
          <a:xfrm flipV="1">
            <a:off x="6353871" y="1137455"/>
            <a:ext cx="624206" cy="339602"/>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15" name="Graphic 1">
            <a:extLst>
              <a:ext uri="{FF2B5EF4-FFF2-40B4-BE49-F238E27FC236}">
                <a16:creationId xmlns:a16="http://schemas.microsoft.com/office/drawing/2014/main" id="{E5288D58-4CEC-6FBD-B623-C78C53980BD8}"/>
              </a:ext>
            </a:extLst>
          </p:cNvPr>
          <p:cNvSpPr/>
          <p:nvPr/>
        </p:nvSpPr>
        <p:spPr>
          <a:xfrm flipV="1">
            <a:off x="3821737" y="3997646"/>
            <a:ext cx="445382" cy="409556"/>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6" name="Graphic 11">
            <a:extLst>
              <a:ext uri="{FF2B5EF4-FFF2-40B4-BE49-F238E27FC236}">
                <a16:creationId xmlns:a16="http://schemas.microsoft.com/office/drawing/2014/main" id="{22001CE4-6DB6-1FCD-4290-7132A8106AC0}"/>
              </a:ext>
            </a:extLst>
          </p:cNvPr>
          <p:cNvSpPr/>
          <p:nvPr/>
        </p:nvSpPr>
        <p:spPr>
          <a:xfrm flipV="1">
            <a:off x="3813200" y="1075107"/>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Tree>
    <p:extLst>
      <p:ext uri="{BB962C8B-B14F-4D97-AF65-F5344CB8AC3E}">
        <p14:creationId xmlns:p14="http://schemas.microsoft.com/office/powerpoint/2010/main" val="2308436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8"/>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5" grpId="1" animBg="1"/>
      <p:bldP spid="7" grpId="0" animBg="1"/>
      <p:bldP spid="7" grpId="1" animBg="1"/>
      <p:bldP spid="8" grpId="0" animBg="1"/>
      <p:bldP spid="8" grpId="1"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1AE97-C807-C0E8-BAD9-075FB93D8A0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141CFB4-7926-0826-A161-DE686EE4280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50341" y="778883"/>
            <a:ext cx="10691318" cy="5942591"/>
          </a:xfrm>
          <a:prstGeom prst="rect">
            <a:avLst/>
          </a:prstGeom>
        </p:spPr>
      </p:pic>
      <p:sp>
        <p:nvSpPr>
          <p:cNvPr id="4" name="Slide Number Placeholder 3">
            <a:extLst>
              <a:ext uri="{FF2B5EF4-FFF2-40B4-BE49-F238E27FC236}">
                <a16:creationId xmlns:a16="http://schemas.microsoft.com/office/drawing/2014/main" id="{8EF88AE3-E04A-FD8C-E761-5C0C6F13889D}"/>
              </a:ext>
            </a:extLst>
          </p:cNvPr>
          <p:cNvSpPr>
            <a:spLocks noGrp="1"/>
          </p:cNvSpPr>
          <p:nvPr>
            <p:ph type="sldNum" sz="quarter" idx="12"/>
          </p:nvPr>
        </p:nvSpPr>
        <p:spPr/>
        <p:txBody>
          <a:bodyPr/>
          <a:lstStyle/>
          <a:p>
            <a:fld id="{AE8FF73E-95BF-4E5E-8039-3219E3426DBA}" type="slidenum">
              <a:rPr lang="en-CA" smtClean="0"/>
              <a:pPr/>
              <a:t>33</a:t>
            </a:fld>
            <a:endParaRPr lang="en-CA" dirty="0"/>
          </a:p>
        </p:txBody>
      </p:sp>
      <p:sp>
        <p:nvSpPr>
          <p:cNvPr id="11" name="Title 10">
            <a:extLst>
              <a:ext uri="{FF2B5EF4-FFF2-40B4-BE49-F238E27FC236}">
                <a16:creationId xmlns:a16="http://schemas.microsoft.com/office/drawing/2014/main" id="{062185B2-D5A0-C4B5-4EA8-D7378A6CEB9D}"/>
              </a:ext>
            </a:extLst>
          </p:cNvPr>
          <p:cNvSpPr>
            <a:spLocks noGrp="1"/>
          </p:cNvSpPr>
          <p:nvPr>
            <p:ph type="title"/>
          </p:nvPr>
        </p:nvSpPr>
        <p:spPr/>
        <p:txBody>
          <a:bodyPr/>
          <a:lstStyle/>
          <a:p>
            <a:r>
              <a:rPr lang="en-US" sz="4000" dirty="0"/>
              <a:t>Worse scenarios ==&gt; stronger selection</a:t>
            </a:r>
            <a:endParaRPr lang="en-CA" sz="4000" dirty="0"/>
          </a:p>
        </p:txBody>
      </p:sp>
      <p:sp>
        <p:nvSpPr>
          <p:cNvPr id="5" name="Freeform: Shape 4">
            <a:extLst>
              <a:ext uri="{FF2B5EF4-FFF2-40B4-BE49-F238E27FC236}">
                <a16:creationId xmlns:a16="http://schemas.microsoft.com/office/drawing/2014/main" id="{E94D21EE-D0B3-3E1D-DFA8-C6E1195BE66D}"/>
              </a:ext>
            </a:extLst>
          </p:cNvPr>
          <p:cNvSpPr/>
          <p:nvPr/>
        </p:nvSpPr>
        <p:spPr>
          <a:xfrm>
            <a:off x="3766601" y="847788"/>
            <a:ext cx="7611927" cy="5486400"/>
          </a:xfrm>
          <a:custGeom>
            <a:avLst/>
            <a:gdLst>
              <a:gd name="connsiteX0" fmla="*/ 5008006 w 5008006"/>
              <a:gd name="connsiteY0" fmla="*/ 6056 h 5486400"/>
              <a:gd name="connsiteX1" fmla="*/ 0 w 5008006"/>
              <a:gd name="connsiteY1" fmla="*/ 0 h 5486400"/>
              <a:gd name="connsiteX2" fmla="*/ 0 w 5008006"/>
              <a:gd name="connsiteY2" fmla="*/ 5480344 h 5486400"/>
              <a:gd name="connsiteX3" fmla="*/ 2343529 w 5008006"/>
              <a:gd name="connsiteY3" fmla="*/ 5486400 h 5486400"/>
              <a:gd name="connsiteX4" fmla="*/ 2343529 w 5008006"/>
              <a:gd name="connsiteY4" fmla="*/ 2700811 h 5486400"/>
              <a:gd name="connsiteX5" fmla="*/ 5008006 w 5008006"/>
              <a:gd name="connsiteY5" fmla="*/ 2700811 h 5486400"/>
              <a:gd name="connsiteX6" fmla="*/ 5008006 w 5008006"/>
              <a:gd name="connsiteY6" fmla="*/ 6056 h 5486400"/>
              <a:gd name="connsiteX0" fmla="*/ 7581648 w 7581648"/>
              <a:gd name="connsiteY0" fmla="*/ 18168 h 5486400"/>
              <a:gd name="connsiteX1" fmla="*/ 0 w 7581648"/>
              <a:gd name="connsiteY1" fmla="*/ 0 h 5486400"/>
              <a:gd name="connsiteX2" fmla="*/ 0 w 7581648"/>
              <a:gd name="connsiteY2" fmla="*/ 5480344 h 5486400"/>
              <a:gd name="connsiteX3" fmla="*/ 2343529 w 7581648"/>
              <a:gd name="connsiteY3" fmla="*/ 5486400 h 5486400"/>
              <a:gd name="connsiteX4" fmla="*/ 2343529 w 7581648"/>
              <a:gd name="connsiteY4" fmla="*/ 2700811 h 5486400"/>
              <a:gd name="connsiteX5" fmla="*/ 5008006 w 7581648"/>
              <a:gd name="connsiteY5" fmla="*/ 2700811 h 5486400"/>
              <a:gd name="connsiteX6" fmla="*/ 7581648 w 7581648"/>
              <a:gd name="connsiteY6" fmla="*/ 18168 h 5486400"/>
              <a:gd name="connsiteX0" fmla="*/ 7581648 w 7611927"/>
              <a:gd name="connsiteY0" fmla="*/ 18168 h 5486400"/>
              <a:gd name="connsiteX1" fmla="*/ 0 w 7611927"/>
              <a:gd name="connsiteY1" fmla="*/ 0 h 5486400"/>
              <a:gd name="connsiteX2" fmla="*/ 0 w 7611927"/>
              <a:gd name="connsiteY2" fmla="*/ 5480344 h 5486400"/>
              <a:gd name="connsiteX3" fmla="*/ 2343529 w 7611927"/>
              <a:gd name="connsiteY3" fmla="*/ 5486400 h 5486400"/>
              <a:gd name="connsiteX4" fmla="*/ 2343529 w 7611927"/>
              <a:gd name="connsiteY4" fmla="*/ 2700811 h 5486400"/>
              <a:gd name="connsiteX5" fmla="*/ 7611927 w 7611927"/>
              <a:gd name="connsiteY5" fmla="*/ 2694756 h 5486400"/>
              <a:gd name="connsiteX6" fmla="*/ 7581648 w 7611927"/>
              <a:gd name="connsiteY6" fmla="*/ 18168 h 5486400"/>
              <a:gd name="connsiteX0" fmla="*/ 7611926 w 7611927"/>
              <a:gd name="connsiteY0" fmla="*/ 6057 h 5486400"/>
              <a:gd name="connsiteX1" fmla="*/ 0 w 7611927"/>
              <a:gd name="connsiteY1" fmla="*/ 0 h 5486400"/>
              <a:gd name="connsiteX2" fmla="*/ 0 w 7611927"/>
              <a:gd name="connsiteY2" fmla="*/ 5480344 h 5486400"/>
              <a:gd name="connsiteX3" fmla="*/ 2343529 w 7611927"/>
              <a:gd name="connsiteY3" fmla="*/ 5486400 h 5486400"/>
              <a:gd name="connsiteX4" fmla="*/ 2343529 w 7611927"/>
              <a:gd name="connsiteY4" fmla="*/ 2700811 h 5486400"/>
              <a:gd name="connsiteX5" fmla="*/ 7611927 w 7611927"/>
              <a:gd name="connsiteY5" fmla="*/ 2694756 h 5486400"/>
              <a:gd name="connsiteX6" fmla="*/ 7611926 w 7611927"/>
              <a:gd name="connsiteY6" fmla="*/ 6057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1927" h="5486400">
                <a:moveTo>
                  <a:pt x="7611926" y="6057"/>
                </a:moveTo>
                <a:lnTo>
                  <a:pt x="0" y="0"/>
                </a:lnTo>
                <a:lnTo>
                  <a:pt x="0" y="5480344"/>
                </a:lnTo>
                <a:lnTo>
                  <a:pt x="2343529" y="5486400"/>
                </a:lnTo>
                <a:lnTo>
                  <a:pt x="2343529" y="2700811"/>
                </a:lnTo>
                <a:lnTo>
                  <a:pt x="7611927" y="2694756"/>
                </a:lnTo>
                <a:cubicBezTo>
                  <a:pt x="7611927" y="1798523"/>
                  <a:pt x="7611926" y="902290"/>
                  <a:pt x="7611926" y="6057"/>
                </a:cubicBezTo>
                <a:close/>
              </a:path>
            </a:pathLst>
          </a:custGeom>
          <a:solidFill>
            <a:srgbClr val="C00000">
              <a:alpha val="3922"/>
            </a:srgbClr>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Graphic 11">
            <a:extLst>
              <a:ext uri="{FF2B5EF4-FFF2-40B4-BE49-F238E27FC236}">
                <a16:creationId xmlns:a16="http://schemas.microsoft.com/office/drawing/2014/main" id="{3072E7ED-4F15-AE36-2F8B-2EE7F1B057DD}"/>
              </a:ext>
            </a:extLst>
          </p:cNvPr>
          <p:cNvSpPr/>
          <p:nvPr/>
        </p:nvSpPr>
        <p:spPr>
          <a:xfrm flipV="1">
            <a:off x="1245639" y="1071485"/>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6" name="Graphic 13">
            <a:extLst>
              <a:ext uri="{FF2B5EF4-FFF2-40B4-BE49-F238E27FC236}">
                <a16:creationId xmlns:a16="http://schemas.microsoft.com/office/drawing/2014/main" id="{3E6DE5FC-019B-5837-DC01-760BDD091554}"/>
              </a:ext>
            </a:extLst>
          </p:cNvPr>
          <p:cNvSpPr/>
          <p:nvPr/>
        </p:nvSpPr>
        <p:spPr>
          <a:xfrm flipH="1" flipV="1">
            <a:off x="6483839" y="3967941"/>
            <a:ext cx="580022" cy="532608"/>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7" name="Graphic 5">
            <a:extLst>
              <a:ext uri="{FF2B5EF4-FFF2-40B4-BE49-F238E27FC236}">
                <a16:creationId xmlns:a16="http://schemas.microsoft.com/office/drawing/2014/main" id="{B9AC22F5-EDC9-51D6-7151-AE584A592E5D}"/>
              </a:ext>
            </a:extLst>
          </p:cNvPr>
          <p:cNvSpPr/>
          <p:nvPr/>
        </p:nvSpPr>
        <p:spPr>
          <a:xfrm flipH="1">
            <a:off x="1254941" y="3973732"/>
            <a:ext cx="577038" cy="391058"/>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8" name="Graphic 7">
            <a:extLst>
              <a:ext uri="{FF2B5EF4-FFF2-40B4-BE49-F238E27FC236}">
                <a16:creationId xmlns:a16="http://schemas.microsoft.com/office/drawing/2014/main" id="{36A151CE-B1DE-24E6-FDD1-9493E05D6B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79022" y="1071485"/>
            <a:ext cx="561100" cy="574568"/>
          </a:xfrm>
          <a:prstGeom prst="rect">
            <a:avLst/>
          </a:prstGeom>
        </p:spPr>
      </p:pic>
      <p:sp>
        <p:nvSpPr>
          <p:cNvPr id="9" name="Graphic 2">
            <a:extLst>
              <a:ext uri="{FF2B5EF4-FFF2-40B4-BE49-F238E27FC236}">
                <a16:creationId xmlns:a16="http://schemas.microsoft.com/office/drawing/2014/main" id="{0C648A9A-9F99-B1E7-7A10-7814A3BFC57E}"/>
              </a:ext>
            </a:extLst>
          </p:cNvPr>
          <p:cNvSpPr/>
          <p:nvPr/>
        </p:nvSpPr>
        <p:spPr>
          <a:xfrm flipV="1">
            <a:off x="6483839" y="1137455"/>
            <a:ext cx="624206" cy="339602"/>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10" name="Graphic 1">
            <a:extLst>
              <a:ext uri="{FF2B5EF4-FFF2-40B4-BE49-F238E27FC236}">
                <a16:creationId xmlns:a16="http://schemas.microsoft.com/office/drawing/2014/main" id="{1C629DA2-5EC7-14BF-0974-4B62FEA8F39E}"/>
              </a:ext>
            </a:extLst>
          </p:cNvPr>
          <p:cNvSpPr/>
          <p:nvPr/>
        </p:nvSpPr>
        <p:spPr>
          <a:xfrm flipV="1">
            <a:off x="3835663" y="3997646"/>
            <a:ext cx="445382" cy="409556"/>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2" name="Graphic 11">
            <a:extLst>
              <a:ext uri="{FF2B5EF4-FFF2-40B4-BE49-F238E27FC236}">
                <a16:creationId xmlns:a16="http://schemas.microsoft.com/office/drawing/2014/main" id="{612A5E37-E5C5-F28C-E1B6-5ACA64B7E89D}"/>
              </a:ext>
            </a:extLst>
          </p:cNvPr>
          <p:cNvSpPr/>
          <p:nvPr/>
        </p:nvSpPr>
        <p:spPr>
          <a:xfrm flipV="1">
            <a:off x="3827126" y="1075107"/>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Tree>
    <p:extLst>
      <p:ext uri="{BB962C8B-B14F-4D97-AF65-F5344CB8AC3E}">
        <p14:creationId xmlns:p14="http://schemas.microsoft.com/office/powerpoint/2010/main" val="2070263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A208A-8ED5-1D3D-2830-99808C6196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77B669-08F5-4562-C964-6DB0AFA2E444}"/>
              </a:ext>
            </a:extLst>
          </p:cNvPr>
          <p:cNvSpPr>
            <a:spLocks noGrp="1"/>
          </p:cNvSpPr>
          <p:nvPr>
            <p:ph type="title"/>
          </p:nvPr>
        </p:nvSpPr>
        <p:spPr/>
        <p:txBody>
          <a:bodyPr>
            <a:normAutofit/>
          </a:bodyPr>
          <a:lstStyle/>
          <a:p>
            <a:r>
              <a:rPr lang="en-US" dirty="0"/>
              <a:t>Rising heat</a:t>
            </a:r>
            <a:r>
              <a:rPr lang="en-CA" dirty="0"/>
              <a:t> will impact ecosystem dynamics</a:t>
            </a:r>
          </a:p>
        </p:txBody>
      </p:sp>
      <p:sp>
        <p:nvSpPr>
          <p:cNvPr id="3" name="Content Placeholder 2">
            <a:extLst>
              <a:ext uri="{FF2B5EF4-FFF2-40B4-BE49-F238E27FC236}">
                <a16:creationId xmlns:a16="http://schemas.microsoft.com/office/drawing/2014/main" id="{052A1085-6533-5B53-D641-B4E96CF4B723}"/>
              </a:ext>
            </a:extLst>
          </p:cNvPr>
          <p:cNvSpPr>
            <a:spLocks noGrp="1"/>
          </p:cNvSpPr>
          <p:nvPr>
            <p:ph idx="1"/>
          </p:nvPr>
        </p:nvSpPr>
        <p:spPr/>
        <p:txBody>
          <a:bodyPr anchor="t">
            <a:normAutofit/>
          </a:bodyPr>
          <a:lstStyle/>
          <a:p>
            <a:pPr marL="0" indent="0">
              <a:buNone/>
            </a:pPr>
            <a:endParaRPr lang="en-US" sz="2800" dirty="0"/>
          </a:p>
          <a:p>
            <a:r>
              <a:rPr lang="en-US" sz="2800" dirty="0"/>
              <a:t>Temperature nonlinearly affects:</a:t>
            </a:r>
          </a:p>
          <a:p>
            <a:pPr lvl="1"/>
            <a:r>
              <a:rPr lang="en-US" sz="2600" dirty="0"/>
              <a:t>Animal movement behavior</a:t>
            </a:r>
          </a:p>
          <a:p>
            <a:pPr lvl="1"/>
            <a:r>
              <a:rPr lang="en-US" sz="2600" dirty="0"/>
              <a:t>Encounter rates</a:t>
            </a:r>
          </a:p>
          <a:p>
            <a:pPr lvl="1"/>
            <a:r>
              <a:rPr lang="en-US" sz="2600" dirty="0"/>
              <a:t>Seasonal phenology (e.g., green-up, hibernation)</a:t>
            </a:r>
          </a:p>
          <a:p>
            <a:pPr lvl="1"/>
            <a:r>
              <a:rPr lang="en-US" sz="2600" dirty="0"/>
              <a:t>Extreme events (e.g., heat domes, fires, rain-on-snow events)</a:t>
            </a:r>
          </a:p>
          <a:p>
            <a:pPr lvl="1"/>
            <a:r>
              <a:rPr lang="en-US" sz="2600" dirty="0"/>
              <a:t>Ecosystem dynamics</a:t>
            </a:r>
          </a:p>
        </p:txBody>
      </p:sp>
      <p:sp>
        <p:nvSpPr>
          <p:cNvPr id="5" name="Slide Number Placeholder 4">
            <a:extLst>
              <a:ext uri="{FF2B5EF4-FFF2-40B4-BE49-F238E27FC236}">
                <a16:creationId xmlns:a16="http://schemas.microsoft.com/office/drawing/2014/main" id="{272A4F58-C517-867C-E80D-3579370E3FB9}"/>
              </a:ext>
            </a:extLst>
          </p:cNvPr>
          <p:cNvSpPr>
            <a:spLocks noGrp="1"/>
          </p:cNvSpPr>
          <p:nvPr>
            <p:ph type="sldNum" sz="quarter" idx="12"/>
          </p:nvPr>
        </p:nvSpPr>
        <p:spPr/>
        <p:txBody>
          <a:bodyPr/>
          <a:lstStyle/>
          <a:p>
            <a:fld id="{AE8FF73E-95BF-4E5E-8039-3219E3426DBA}" type="slidenum">
              <a:rPr lang="en-CA" smtClean="0"/>
              <a:pPr/>
              <a:t>34</a:t>
            </a:fld>
            <a:endParaRPr lang="en-CA" dirty="0"/>
          </a:p>
        </p:txBody>
      </p:sp>
      <p:sp>
        <p:nvSpPr>
          <p:cNvPr id="12" name="Graphic 13">
            <a:extLst>
              <a:ext uri="{FF2B5EF4-FFF2-40B4-BE49-F238E27FC236}">
                <a16:creationId xmlns:a16="http://schemas.microsoft.com/office/drawing/2014/main" id="{A91CA08E-9786-ADFE-BC3E-38D03825629C}"/>
              </a:ext>
            </a:extLst>
          </p:cNvPr>
          <p:cNvSpPr/>
          <p:nvPr/>
        </p:nvSpPr>
        <p:spPr>
          <a:xfrm flipH="1" flipV="1">
            <a:off x="8582841" y="5842999"/>
            <a:ext cx="1116107" cy="1024872"/>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13" name="Graphic 5">
            <a:extLst>
              <a:ext uri="{FF2B5EF4-FFF2-40B4-BE49-F238E27FC236}">
                <a16:creationId xmlns:a16="http://schemas.microsoft.com/office/drawing/2014/main" id="{A240D421-C60E-A973-842E-6B6207FD3244}"/>
              </a:ext>
            </a:extLst>
          </p:cNvPr>
          <p:cNvSpPr/>
          <p:nvPr/>
        </p:nvSpPr>
        <p:spPr>
          <a:xfrm flipH="1">
            <a:off x="6514532" y="5811642"/>
            <a:ext cx="1592799" cy="1079439"/>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14" name="Graphic 13">
            <a:extLst>
              <a:ext uri="{FF2B5EF4-FFF2-40B4-BE49-F238E27FC236}">
                <a16:creationId xmlns:a16="http://schemas.microsoft.com/office/drawing/2014/main" id="{4A5555B5-FCC5-9656-6737-29A4C5E5FB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22053" y="5421535"/>
            <a:ext cx="1416969" cy="1450978"/>
          </a:xfrm>
          <a:prstGeom prst="rect">
            <a:avLst/>
          </a:prstGeom>
        </p:spPr>
      </p:pic>
      <p:sp>
        <p:nvSpPr>
          <p:cNvPr id="15" name="Graphic 2">
            <a:extLst>
              <a:ext uri="{FF2B5EF4-FFF2-40B4-BE49-F238E27FC236}">
                <a16:creationId xmlns:a16="http://schemas.microsoft.com/office/drawing/2014/main" id="{B9639C5F-5591-291C-0C4C-AB82DE12B3C9}"/>
              </a:ext>
            </a:extLst>
          </p:cNvPr>
          <p:cNvSpPr/>
          <p:nvPr/>
        </p:nvSpPr>
        <p:spPr>
          <a:xfrm flipV="1">
            <a:off x="2707487" y="6121074"/>
            <a:ext cx="1381186" cy="751439"/>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16" name="Graphic 1">
            <a:extLst>
              <a:ext uri="{FF2B5EF4-FFF2-40B4-BE49-F238E27FC236}">
                <a16:creationId xmlns:a16="http://schemas.microsoft.com/office/drawing/2014/main" id="{0E64CB4A-0DA1-D4E3-E899-3C81E90E6B6B}"/>
              </a:ext>
            </a:extLst>
          </p:cNvPr>
          <p:cNvSpPr/>
          <p:nvPr/>
        </p:nvSpPr>
        <p:spPr>
          <a:xfrm flipV="1">
            <a:off x="10174460" y="6079539"/>
            <a:ext cx="857027" cy="788088"/>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4" name="Graphic 11">
            <a:extLst>
              <a:ext uri="{FF2B5EF4-FFF2-40B4-BE49-F238E27FC236}">
                <a16:creationId xmlns:a16="http://schemas.microsoft.com/office/drawing/2014/main" id="{BD1D053D-CE1C-E604-603D-8838A3EC0B8B}"/>
              </a:ext>
            </a:extLst>
          </p:cNvPr>
          <p:cNvSpPr/>
          <p:nvPr/>
        </p:nvSpPr>
        <p:spPr>
          <a:xfrm flipV="1">
            <a:off x="849658" y="5457708"/>
            <a:ext cx="1427098" cy="1426460"/>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Tree>
    <p:extLst>
      <p:ext uri="{BB962C8B-B14F-4D97-AF65-F5344CB8AC3E}">
        <p14:creationId xmlns:p14="http://schemas.microsoft.com/office/powerpoint/2010/main" val="21080741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22E00-6D08-710E-A204-EEDAB96E57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C414D1-D129-9E0B-F272-5A62B810F6E8}"/>
              </a:ext>
            </a:extLst>
          </p:cNvPr>
          <p:cNvSpPr>
            <a:spLocks noGrp="1"/>
          </p:cNvSpPr>
          <p:nvPr>
            <p:ph type="title"/>
          </p:nvPr>
        </p:nvSpPr>
        <p:spPr/>
        <p:txBody>
          <a:bodyPr>
            <a:normAutofit/>
          </a:bodyPr>
          <a:lstStyle/>
          <a:p>
            <a:r>
              <a:rPr lang="en-CA" dirty="0"/>
              <a:t>Effective conservation requires proactive action</a:t>
            </a:r>
          </a:p>
        </p:txBody>
      </p:sp>
      <p:sp>
        <p:nvSpPr>
          <p:cNvPr id="3" name="Content Placeholder 2">
            <a:extLst>
              <a:ext uri="{FF2B5EF4-FFF2-40B4-BE49-F238E27FC236}">
                <a16:creationId xmlns:a16="http://schemas.microsoft.com/office/drawing/2014/main" id="{616DFC73-E253-82F4-0430-313B1E86B034}"/>
              </a:ext>
            </a:extLst>
          </p:cNvPr>
          <p:cNvSpPr>
            <a:spLocks noGrp="1"/>
          </p:cNvSpPr>
          <p:nvPr>
            <p:ph idx="1"/>
          </p:nvPr>
        </p:nvSpPr>
        <p:spPr/>
        <p:txBody>
          <a:bodyPr anchor="t">
            <a:normAutofit/>
          </a:bodyPr>
          <a:lstStyle/>
          <a:p>
            <a:pPr marL="0" indent="0">
              <a:buNone/>
            </a:pPr>
            <a:r>
              <a:rPr lang="en-CA" sz="2800" dirty="0"/>
              <a:t>Predicting the future using historical data is hard:</a:t>
            </a:r>
          </a:p>
          <a:p>
            <a:pPr lvl="1"/>
            <a:r>
              <a:rPr lang="en-CA" dirty="0"/>
              <a:t>Mammals’ responses to temperature are nonlinear</a:t>
            </a:r>
          </a:p>
          <a:p>
            <a:pPr lvl="1"/>
            <a:r>
              <a:rPr lang="en-CA" dirty="0"/>
              <a:t>Data are scarce at extreme temperatures</a:t>
            </a:r>
          </a:p>
          <a:p>
            <a:pPr lvl="1"/>
            <a:r>
              <a:rPr lang="en-CA" dirty="0"/>
              <a:t>Predicting responses to multiple changes is hard (Polazzo et al. 2024)</a:t>
            </a:r>
          </a:p>
          <a:p>
            <a:pPr marL="0" indent="0">
              <a:buNone/>
            </a:pPr>
            <a:endParaRPr lang="en-CA" sz="2800" dirty="0"/>
          </a:p>
          <a:p>
            <a:pPr marL="0" indent="0">
              <a:buNone/>
            </a:pPr>
            <a:r>
              <a:rPr lang="en-CA" sz="2800" dirty="0"/>
              <a:t>Protect habitats proactively:</a:t>
            </a:r>
          </a:p>
          <a:p>
            <a:pPr lvl="1"/>
            <a:r>
              <a:rPr lang="en-CA" sz="2400" dirty="0"/>
              <a:t>Animals may select </a:t>
            </a:r>
            <a:r>
              <a:rPr lang="en-CA" sz="2400" u="sng" dirty="0"/>
              <a:t>against</a:t>
            </a:r>
            <a:r>
              <a:rPr lang="en-CA" sz="2400" dirty="0"/>
              <a:t> current habitats</a:t>
            </a:r>
          </a:p>
          <a:p>
            <a:pPr lvl="1"/>
            <a:r>
              <a:rPr lang="en-CA" sz="2400" dirty="0"/>
              <a:t>Account for future changes in conditions and community dynamics</a:t>
            </a:r>
          </a:p>
        </p:txBody>
      </p:sp>
      <p:sp>
        <p:nvSpPr>
          <p:cNvPr id="5" name="Slide Number Placeholder 4">
            <a:extLst>
              <a:ext uri="{FF2B5EF4-FFF2-40B4-BE49-F238E27FC236}">
                <a16:creationId xmlns:a16="http://schemas.microsoft.com/office/drawing/2014/main" id="{19C336FE-7A03-1D0E-E636-D99BB98A52ED}"/>
              </a:ext>
            </a:extLst>
          </p:cNvPr>
          <p:cNvSpPr>
            <a:spLocks noGrp="1"/>
          </p:cNvSpPr>
          <p:nvPr>
            <p:ph type="sldNum" sz="quarter" idx="12"/>
          </p:nvPr>
        </p:nvSpPr>
        <p:spPr/>
        <p:txBody>
          <a:bodyPr/>
          <a:lstStyle/>
          <a:p>
            <a:fld id="{AE8FF73E-95BF-4E5E-8039-3219E3426DBA}" type="slidenum">
              <a:rPr lang="en-CA" smtClean="0"/>
              <a:pPr/>
              <a:t>35</a:t>
            </a:fld>
            <a:endParaRPr lang="en-CA" dirty="0"/>
          </a:p>
        </p:txBody>
      </p:sp>
      <p:sp>
        <p:nvSpPr>
          <p:cNvPr id="6" name="Graphic 13">
            <a:extLst>
              <a:ext uri="{FF2B5EF4-FFF2-40B4-BE49-F238E27FC236}">
                <a16:creationId xmlns:a16="http://schemas.microsoft.com/office/drawing/2014/main" id="{28DE23A3-5A47-1E06-D51C-F1CF9C51CFBE}"/>
              </a:ext>
            </a:extLst>
          </p:cNvPr>
          <p:cNvSpPr/>
          <p:nvPr/>
        </p:nvSpPr>
        <p:spPr>
          <a:xfrm flipH="1" flipV="1">
            <a:off x="8582841" y="5842999"/>
            <a:ext cx="1116107" cy="1024872"/>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7" name="Graphic 5">
            <a:extLst>
              <a:ext uri="{FF2B5EF4-FFF2-40B4-BE49-F238E27FC236}">
                <a16:creationId xmlns:a16="http://schemas.microsoft.com/office/drawing/2014/main" id="{6F785DEA-1811-E1E6-F56B-685811518581}"/>
              </a:ext>
            </a:extLst>
          </p:cNvPr>
          <p:cNvSpPr/>
          <p:nvPr/>
        </p:nvSpPr>
        <p:spPr>
          <a:xfrm flipH="1">
            <a:off x="6514532" y="5811642"/>
            <a:ext cx="1592799" cy="1079439"/>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8" name="Graphic 7">
            <a:extLst>
              <a:ext uri="{FF2B5EF4-FFF2-40B4-BE49-F238E27FC236}">
                <a16:creationId xmlns:a16="http://schemas.microsoft.com/office/drawing/2014/main" id="{9F71D39B-CCC3-75BA-2C4E-92D3B89501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22053" y="5421535"/>
            <a:ext cx="1416969" cy="1450978"/>
          </a:xfrm>
          <a:prstGeom prst="rect">
            <a:avLst/>
          </a:prstGeom>
        </p:spPr>
      </p:pic>
      <p:sp>
        <p:nvSpPr>
          <p:cNvPr id="9" name="Graphic 2">
            <a:extLst>
              <a:ext uri="{FF2B5EF4-FFF2-40B4-BE49-F238E27FC236}">
                <a16:creationId xmlns:a16="http://schemas.microsoft.com/office/drawing/2014/main" id="{C0000C31-5148-D99E-24A5-414F60DF2C7B}"/>
              </a:ext>
            </a:extLst>
          </p:cNvPr>
          <p:cNvSpPr/>
          <p:nvPr/>
        </p:nvSpPr>
        <p:spPr>
          <a:xfrm flipV="1">
            <a:off x="2707487" y="6121074"/>
            <a:ext cx="1381186" cy="751439"/>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10" name="Graphic 1">
            <a:extLst>
              <a:ext uri="{FF2B5EF4-FFF2-40B4-BE49-F238E27FC236}">
                <a16:creationId xmlns:a16="http://schemas.microsoft.com/office/drawing/2014/main" id="{DBBFAB65-6CEA-27C7-A926-908B902735F3}"/>
              </a:ext>
            </a:extLst>
          </p:cNvPr>
          <p:cNvSpPr/>
          <p:nvPr/>
        </p:nvSpPr>
        <p:spPr>
          <a:xfrm flipV="1">
            <a:off x="10174460" y="6079539"/>
            <a:ext cx="857027" cy="788088"/>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1" name="Graphic 11">
            <a:extLst>
              <a:ext uri="{FF2B5EF4-FFF2-40B4-BE49-F238E27FC236}">
                <a16:creationId xmlns:a16="http://schemas.microsoft.com/office/drawing/2014/main" id="{5284BE4B-9F5E-1564-F99C-3472073D3A2D}"/>
              </a:ext>
            </a:extLst>
          </p:cNvPr>
          <p:cNvSpPr/>
          <p:nvPr/>
        </p:nvSpPr>
        <p:spPr>
          <a:xfrm flipV="1">
            <a:off x="849658" y="5457708"/>
            <a:ext cx="1427098" cy="1426460"/>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Tree>
    <p:extLst>
      <p:ext uri="{BB962C8B-B14F-4D97-AF65-F5344CB8AC3E}">
        <p14:creationId xmlns:p14="http://schemas.microsoft.com/office/powerpoint/2010/main" val="28049625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D0A78-4F2A-ACA6-06BA-3EC5336B87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A2420D-69F8-7FA5-CEBC-21A531C55634}"/>
              </a:ext>
            </a:extLst>
          </p:cNvPr>
          <p:cNvSpPr>
            <a:spLocks noGrp="1"/>
          </p:cNvSpPr>
          <p:nvPr>
            <p:ph type="title"/>
          </p:nvPr>
        </p:nvSpPr>
        <p:spPr/>
        <p:txBody>
          <a:bodyPr>
            <a:normAutofit/>
          </a:bodyPr>
          <a:lstStyle/>
          <a:p>
            <a:r>
              <a:rPr lang="en-CA" dirty="0"/>
              <a:t>Conclusions and future directions</a:t>
            </a:r>
          </a:p>
        </p:txBody>
      </p:sp>
      <p:sp>
        <p:nvSpPr>
          <p:cNvPr id="5" name="Slide Number Placeholder 4">
            <a:extLst>
              <a:ext uri="{FF2B5EF4-FFF2-40B4-BE49-F238E27FC236}">
                <a16:creationId xmlns:a16="http://schemas.microsoft.com/office/drawing/2014/main" id="{EF2438D1-5AFC-5050-490D-A7401634FD16}"/>
              </a:ext>
            </a:extLst>
          </p:cNvPr>
          <p:cNvSpPr>
            <a:spLocks noGrp="1"/>
          </p:cNvSpPr>
          <p:nvPr>
            <p:ph type="sldNum" sz="quarter" idx="12"/>
          </p:nvPr>
        </p:nvSpPr>
        <p:spPr/>
        <p:txBody>
          <a:bodyPr/>
          <a:lstStyle/>
          <a:p>
            <a:fld id="{AE8FF73E-95BF-4E5E-8039-3219E3426DBA}" type="slidenum">
              <a:rPr lang="en-CA" smtClean="0"/>
              <a:pPr/>
              <a:t>36</a:t>
            </a:fld>
            <a:endParaRPr lang="en-CA" dirty="0"/>
          </a:p>
        </p:txBody>
      </p:sp>
      <p:sp>
        <p:nvSpPr>
          <p:cNvPr id="13" name="Content Placeholder 12">
            <a:extLst>
              <a:ext uri="{FF2B5EF4-FFF2-40B4-BE49-F238E27FC236}">
                <a16:creationId xmlns:a16="http://schemas.microsoft.com/office/drawing/2014/main" id="{7F376851-5114-68DF-B10B-F44149403638}"/>
              </a:ext>
            </a:extLst>
          </p:cNvPr>
          <p:cNvSpPr>
            <a:spLocks noGrp="1"/>
          </p:cNvSpPr>
          <p:nvPr>
            <p:ph idx="1"/>
          </p:nvPr>
        </p:nvSpPr>
        <p:spPr/>
        <p:txBody>
          <a:bodyPr/>
          <a:lstStyle/>
          <a:p>
            <a:r>
              <a:rPr lang="en-CA" dirty="0"/>
              <a:t>Temperature has </a:t>
            </a:r>
            <a:r>
              <a:rPr lang="en-CA" u="sng" dirty="0"/>
              <a:t>nonlinear</a:t>
            </a:r>
            <a:r>
              <a:rPr lang="en-CA" dirty="0"/>
              <a:t> effects on mammals’</a:t>
            </a:r>
          </a:p>
          <a:p>
            <a:pPr lvl="1"/>
            <a:r>
              <a:rPr lang="en-CA" dirty="0"/>
              <a:t>Movement rates</a:t>
            </a:r>
          </a:p>
          <a:p>
            <a:pPr lvl="1"/>
            <a:r>
              <a:rPr lang="en-CA" dirty="0"/>
              <a:t>Habitat selection</a:t>
            </a:r>
          </a:p>
          <a:p>
            <a:pPr marL="457200" lvl="1" indent="0">
              <a:buNone/>
            </a:pPr>
            <a:endParaRPr lang="en-CA" dirty="0"/>
          </a:p>
          <a:p>
            <a:r>
              <a:rPr lang="en-CA" dirty="0"/>
              <a:t>Mitigating effects of climate change requires proactive action:</a:t>
            </a:r>
          </a:p>
          <a:p>
            <a:pPr lvl="1"/>
            <a:r>
              <a:rPr lang="en-CA" dirty="0"/>
              <a:t>Movement behavior will change</a:t>
            </a:r>
          </a:p>
          <a:p>
            <a:pPr lvl="1"/>
            <a:r>
              <a:rPr lang="en-CA" dirty="0"/>
              <a:t>Ecosystem dynamics will change</a:t>
            </a:r>
          </a:p>
          <a:p>
            <a:pPr marL="457200" lvl="1" indent="0">
              <a:buNone/>
            </a:pPr>
            <a:endParaRPr lang="en-CA" dirty="0"/>
          </a:p>
          <a:p>
            <a:r>
              <a:rPr lang="en-CA" dirty="0"/>
              <a:t>More work needed on:</a:t>
            </a:r>
          </a:p>
          <a:p>
            <a:pPr lvl="1"/>
            <a:r>
              <a:rPr lang="en-CA" dirty="0"/>
              <a:t>Underrepresented species (e.g., small spp.)</a:t>
            </a:r>
          </a:p>
          <a:p>
            <a:pPr lvl="1"/>
            <a:r>
              <a:rPr lang="en-CA" dirty="0"/>
              <a:t>Effects of temperature on community dynamics</a:t>
            </a:r>
          </a:p>
        </p:txBody>
      </p:sp>
      <p:grpSp>
        <p:nvGrpSpPr>
          <p:cNvPr id="14" name="Group 13">
            <a:extLst>
              <a:ext uri="{FF2B5EF4-FFF2-40B4-BE49-F238E27FC236}">
                <a16:creationId xmlns:a16="http://schemas.microsoft.com/office/drawing/2014/main" id="{1D8448E8-82C4-C2A4-99B0-632AEA851C19}"/>
              </a:ext>
            </a:extLst>
          </p:cNvPr>
          <p:cNvGrpSpPr/>
          <p:nvPr/>
        </p:nvGrpSpPr>
        <p:grpSpPr>
          <a:xfrm>
            <a:off x="9847903" y="3316261"/>
            <a:ext cx="2001032" cy="2355411"/>
            <a:chOff x="9847903" y="3112745"/>
            <a:chExt cx="2001032" cy="2355411"/>
          </a:xfrm>
        </p:grpSpPr>
        <p:pic>
          <p:nvPicPr>
            <p:cNvPr id="15" name="Picture 14">
              <a:extLst>
                <a:ext uri="{FF2B5EF4-FFF2-40B4-BE49-F238E27FC236}">
                  <a16:creationId xmlns:a16="http://schemas.microsoft.com/office/drawing/2014/main" id="{166F904C-87DD-99A3-9916-B7A3381D17E0}"/>
                </a:ext>
              </a:extLst>
            </p:cNvPr>
            <p:cNvPicPr>
              <a:picLocks noChangeAspect="1"/>
            </p:cNvPicPr>
            <p:nvPr/>
          </p:nvPicPr>
          <p:blipFill>
            <a:blip r:embed="rId2"/>
            <a:stretch>
              <a:fillRect/>
            </a:stretch>
          </p:blipFill>
          <p:spPr>
            <a:xfrm>
              <a:off x="9847903" y="3467124"/>
              <a:ext cx="2001032" cy="2001032"/>
            </a:xfrm>
            <a:prstGeom prst="rect">
              <a:avLst/>
            </a:prstGeom>
          </p:spPr>
        </p:pic>
        <p:sp>
          <p:nvSpPr>
            <p:cNvPr id="16" name="TextBox 15">
              <a:extLst>
                <a:ext uri="{FF2B5EF4-FFF2-40B4-BE49-F238E27FC236}">
                  <a16:creationId xmlns:a16="http://schemas.microsoft.com/office/drawing/2014/main" id="{555C38D4-A7BD-7260-76FD-E391D90ED789}"/>
                </a:ext>
              </a:extLst>
            </p:cNvPr>
            <p:cNvSpPr txBox="1"/>
            <p:nvPr/>
          </p:nvSpPr>
          <p:spPr>
            <a:xfrm>
              <a:off x="9889195" y="3135086"/>
              <a:ext cx="1842469" cy="369332"/>
            </a:xfrm>
            <a:prstGeom prst="rect">
              <a:avLst/>
            </a:prstGeom>
            <a:noFill/>
          </p:spPr>
          <p:txBody>
            <a:bodyPr wrap="square" rtlCol="0">
              <a:spAutoFit/>
            </a:bodyPr>
            <a:lstStyle/>
            <a:p>
              <a:pPr algn="r"/>
              <a:r>
                <a:rPr lang="en-US" dirty="0"/>
                <a:t>GitHub Repo</a:t>
              </a:r>
            </a:p>
          </p:txBody>
        </p:sp>
        <p:pic>
          <p:nvPicPr>
            <p:cNvPr id="17" name="Graphic 16">
              <a:extLst>
                <a:ext uri="{FF2B5EF4-FFF2-40B4-BE49-F238E27FC236}">
                  <a16:creationId xmlns:a16="http://schemas.microsoft.com/office/drawing/2014/main" id="{33465473-0B6D-FF51-E3E6-37BA031CF6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55480" y="3112745"/>
              <a:ext cx="412667" cy="412667"/>
            </a:xfrm>
            <a:prstGeom prst="rect">
              <a:avLst/>
            </a:prstGeom>
          </p:spPr>
        </p:pic>
      </p:grpSp>
      <p:grpSp>
        <p:nvGrpSpPr>
          <p:cNvPr id="3" name="Group 2">
            <a:extLst>
              <a:ext uri="{FF2B5EF4-FFF2-40B4-BE49-F238E27FC236}">
                <a16:creationId xmlns:a16="http://schemas.microsoft.com/office/drawing/2014/main" id="{BC3BCB9A-4D5D-B6FE-76A5-B7055666DA77}"/>
              </a:ext>
            </a:extLst>
          </p:cNvPr>
          <p:cNvGrpSpPr/>
          <p:nvPr/>
        </p:nvGrpSpPr>
        <p:grpSpPr>
          <a:xfrm>
            <a:off x="9364274" y="584894"/>
            <a:ext cx="2707034" cy="2192418"/>
            <a:chOff x="9407817" y="3196456"/>
            <a:chExt cx="2707034" cy="2192418"/>
          </a:xfrm>
        </p:grpSpPr>
        <p:pic>
          <p:nvPicPr>
            <p:cNvPr id="8" name="Picture 7">
              <a:extLst>
                <a:ext uri="{FF2B5EF4-FFF2-40B4-BE49-F238E27FC236}">
                  <a16:creationId xmlns:a16="http://schemas.microsoft.com/office/drawing/2014/main" id="{9D2465FB-D997-A8D4-097A-E7F777EBFD6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927185" y="3546406"/>
              <a:ext cx="1842468" cy="1842468"/>
            </a:xfrm>
            <a:prstGeom prst="rect">
              <a:avLst/>
            </a:prstGeom>
          </p:spPr>
        </p:pic>
        <p:sp>
          <p:nvSpPr>
            <p:cNvPr id="12" name="TextBox 11">
              <a:extLst>
                <a:ext uri="{FF2B5EF4-FFF2-40B4-BE49-F238E27FC236}">
                  <a16:creationId xmlns:a16="http://schemas.microsoft.com/office/drawing/2014/main" id="{03B18C3C-636A-4F65-7CAD-80D5D2C38068}"/>
                </a:ext>
              </a:extLst>
            </p:cNvPr>
            <p:cNvSpPr txBox="1"/>
            <p:nvPr/>
          </p:nvSpPr>
          <p:spPr>
            <a:xfrm>
              <a:off x="9407817" y="3196456"/>
              <a:ext cx="2707034" cy="369332"/>
            </a:xfrm>
            <a:prstGeom prst="rect">
              <a:avLst/>
            </a:prstGeom>
            <a:noFill/>
          </p:spPr>
          <p:txBody>
            <a:bodyPr wrap="square" rtlCol="0">
              <a:spAutoFit/>
            </a:bodyPr>
            <a:lstStyle/>
            <a:p>
              <a:pPr algn="ctr"/>
              <a:r>
                <a:rPr lang="en-US" dirty="0"/>
                <a:t>Manuscript in preparation</a:t>
              </a:r>
            </a:p>
          </p:txBody>
        </p:sp>
      </p:grpSp>
      <p:sp>
        <p:nvSpPr>
          <p:cNvPr id="24" name="Graphic 13">
            <a:extLst>
              <a:ext uri="{FF2B5EF4-FFF2-40B4-BE49-F238E27FC236}">
                <a16:creationId xmlns:a16="http://schemas.microsoft.com/office/drawing/2014/main" id="{D03E9E42-8539-3BC4-FAA6-BA4C6CC03206}"/>
              </a:ext>
            </a:extLst>
          </p:cNvPr>
          <p:cNvSpPr/>
          <p:nvPr/>
        </p:nvSpPr>
        <p:spPr>
          <a:xfrm flipH="1" flipV="1">
            <a:off x="8582841" y="5842999"/>
            <a:ext cx="1116107" cy="1024872"/>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25" name="Graphic 5">
            <a:extLst>
              <a:ext uri="{FF2B5EF4-FFF2-40B4-BE49-F238E27FC236}">
                <a16:creationId xmlns:a16="http://schemas.microsoft.com/office/drawing/2014/main" id="{A87CABF8-957C-123E-D6EA-8AF0E52AADAA}"/>
              </a:ext>
            </a:extLst>
          </p:cNvPr>
          <p:cNvSpPr/>
          <p:nvPr/>
        </p:nvSpPr>
        <p:spPr>
          <a:xfrm flipH="1">
            <a:off x="6514532" y="5811642"/>
            <a:ext cx="1592799" cy="1079439"/>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26" name="Graphic 25">
            <a:extLst>
              <a:ext uri="{FF2B5EF4-FFF2-40B4-BE49-F238E27FC236}">
                <a16:creationId xmlns:a16="http://schemas.microsoft.com/office/drawing/2014/main" id="{46DBD77E-E703-31E5-7D59-35FB7702860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22053" y="5421535"/>
            <a:ext cx="1416969" cy="1450978"/>
          </a:xfrm>
          <a:prstGeom prst="rect">
            <a:avLst/>
          </a:prstGeom>
        </p:spPr>
      </p:pic>
      <p:sp>
        <p:nvSpPr>
          <p:cNvPr id="27" name="Graphic 2">
            <a:extLst>
              <a:ext uri="{FF2B5EF4-FFF2-40B4-BE49-F238E27FC236}">
                <a16:creationId xmlns:a16="http://schemas.microsoft.com/office/drawing/2014/main" id="{02B3F1F1-5143-BA6C-5614-CB02ADAFD68E}"/>
              </a:ext>
            </a:extLst>
          </p:cNvPr>
          <p:cNvSpPr/>
          <p:nvPr/>
        </p:nvSpPr>
        <p:spPr>
          <a:xfrm flipV="1">
            <a:off x="2707487" y="6121074"/>
            <a:ext cx="1381186" cy="751439"/>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28" name="Graphic 1">
            <a:extLst>
              <a:ext uri="{FF2B5EF4-FFF2-40B4-BE49-F238E27FC236}">
                <a16:creationId xmlns:a16="http://schemas.microsoft.com/office/drawing/2014/main" id="{E07067AD-4066-9291-6A2E-98BF890A3332}"/>
              </a:ext>
            </a:extLst>
          </p:cNvPr>
          <p:cNvSpPr/>
          <p:nvPr/>
        </p:nvSpPr>
        <p:spPr>
          <a:xfrm flipV="1">
            <a:off x="10174460" y="6079539"/>
            <a:ext cx="857027" cy="788088"/>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29" name="Graphic 11">
            <a:extLst>
              <a:ext uri="{FF2B5EF4-FFF2-40B4-BE49-F238E27FC236}">
                <a16:creationId xmlns:a16="http://schemas.microsoft.com/office/drawing/2014/main" id="{69288E57-A442-57A5-1435-C7C0F25E0C40}"/>
              </a:ext>
            </a:extLst>
          </p:cNvPr>
          <p:cNvSpPr/>
          <p:nvPr/>
        </p:nvSpPr>
        <p:spPr>
          <a:xfrm flipV="1">
            <a:off x="849658" y="5457708"/>
            <a:ext cx="1427098" cy="1426460"/>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Tree>
    <p:extLst>
      <p:ext uri="{BB962C8B-B14F-4D97-AF65-F5344CB8AC3E}">
        <p14:creationId xmlns:p14="http://schemas.microsoft.com/office/powerpoint/2010/main" val="3334108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94E72-347E-4E36-935E-BCA45A84B8EF}"/>
              </a:ext>
            </a:extLst>
          </p:cNvPr>
          <p:cNvSpPr>
            <a:spLocks noGrp="1"/>
          </p:cNvSpPr>
          <p:nvPr>
            <p:ph type="title"/>
          </p:nvPr>
        </p:nvSpPr>
        <p:spPr/>
        <p:txBody>
          <a:bodyPr>
            <a:noAutofit/>
          </a:bodyPr>
          <a:lstStyle/>
          <a:p>
            <a:r>
              <a:rPr lang="en-CA" sz="2200" dirty="0"/>
              <a:t>Funder acknowledgements</a:t>
            </a:r>
          </a:p>
        </p:txBody>
      </p:sp>
      <p:sp>
        <p:nvSpPr>
          <p:cNvPr id="6" name="Slide Number Placeholder 4">
            <a:extLst>
              <a:ext uri="{FF2B5EF4-FFF2-40B4-BE49-F238E27FC236}">
                <a16:creationId xmlns:a16="http://schemas.microsoft.com/office/drawing/2014/main" id="{F3135013-3128-4630-A94E-F1DC86BA7138}"/>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37</a:t>
            </a:fld>
            <a:endParaRPr lang="en-CA" dirty="0"/>
          </a:p>
        </p:txBody>
      </p:sp>
      <p:pic>
        <p:nvPicPr>
          <p:cNvPr id="10" name="Picture 9">
            <a:extLst>
              <a:ext uri="{FF2B5EF4-FFF2-40B4-BE49-F238E27FC236}">
                <a16:creationId xmlns:a16="http://schemas.microsoft.com/office/drawing/2014/main" id="{A9CC9A19-3447-4C2F-BC3D-BE16806F316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09002" y="4917870"/>
            <a:ext cx="2542052" cy="1088846"/>
          </a:xfrm>
          <a:prstGeom prst="rect">
            <a:avLst/>
          </a:prstGeom>
        </p:spPr>
      </p:pic>
      <p:pic>
        <p:nvPicPr>
          <p:cNvPr id="4" name="Picture 3">
            <a:extLst>
              <a:ext uri="{FF2B5EF4-FFF2-40B4-BE49-F238E27FC236}">
                <a16:creationId xmlns:a16="http://schemas.microsoft.com/office/drawing/2014/main" id="{F2FE9185-DDEB-404A-A148-D236615D68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4440" y="5807458"/>
            <a:ext cx="2103120" cy="630934"/>
          </a:xfrm>
          <a:prstGeom prst="rect">
            <a:avLst/>
          </a:prstGeom>
        </p:spPr>
      </p:pic>
      <p:pic>
        <p:nvPicPr>
          <p:cNvPr id="8" name="Picture 7">
            <a:extLst>
              <a:ext uri="{FF2B5EF4-FFF2-40B4-BE49-F238E27FC236}">
                <a16:creationId xmlns:a16="http://schemas.microsoft.com/office/drawing/2014/main" id="{DF859567-3366-43C6-AC0D-ACE7EC56BA8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539663" y="2047240"/>
            <a:ext cx="7112674" cy="2763520"/>
          </a:xfrm>
          <a:prstGeom prst="rect">
            <a:avLst/>
          </a:prstGeom>
        </p:spPr>
      </p:pic>
      <p:pic>
        <p:nvPicPr>
          <p:cNvPr id="14" name="Picture 13">
            <a:extLst>
              <a:ext uri="{FF2B5EF4-FFF2-40B4-BE49-F238E27FC236}">
                <a16:creationId xmlns:a16="http://schemas.microsoft.com/office/drawing/2014/main" id="{358112F8-FE51-4E8E-A394-A9AB9B196A8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0774" y="1940130"/>
            <a:ext cx="3072956" cy="848992"/>
          </a:xfrm>
          <a:prstGeom prst="rect">
            <a:avLst/>
          </a:prstGeom>
        </p:spPr>
      </p:pic>
      <p:pic>
        <p:nvPicPr>
          <p:cNvPr id="5" name="Picture 4">
            <a:extLst>
              <a:ext uri="{FF2B5EF4-FFF2-40B4-BE49-F238E27FC236}">
                <a16:creationId xmlns:a16="http://schemas.microsoft.com/office/drawing/2014/main" id="{6FAE359B-75DD-48B7-AAC5-9235FDEC7E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35311" y="1464658"/>
            <a:ext cx="1418736" cy="1418736"/>
          </a:xfrm>
          <a:prstGeom prst="rect">
            <a:avLst/>
          </a:prstGeom>
        </p:spPr>
      </p:pic>
      <p:pic>
        <p:nvPicPr>
          <p:cNvPr id="11" name="Picture 10">
            <a:extLst>
              <a:ext uri="{FF2B5EF4-FFF2-40B4-BE49-F238E27FC236}">
                <a16:creationId xmlns:a16="http://schemas.microsoft.com/office/drawing/2014/main" id="{E0E8E263-538B-4B2A-845B-C9A2EF1316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06360" y="5109502"/>
            <a:ext cx="2276638" cy="565372"/>
          </a:xfrm>
          <a:prstGeom prst="rect">
            <a:avLst/>
          </a:prstGeom>
        </p:spPr>
      </p:pic>
      <p:pic>
        <p:nvPicPr>
          <p:cNvPr id="12" name="Graphic 11">
            <a:extLst>
              <a:ext uri="{FF2B5EF4-FFF2-40B4-BE49-F238E27FC236}">
                <a16:creationId xmlns:a16="http://schemas.microsoft.com/office/drawing/2014/main" id="{11263945-3367-40CA-9D36-0AFE65C80D3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266619" y="459799"/>
            <a:ext cx="1550848" cy="1418736"/>
          </a:xfrm>
          <a:prstGeom prst="rect">
            <a:avLst/>
          </a:prstGeom>
        </p:spPr>
      </p:pic>
    </p:spTree>
    <p:extLst>
      <p:ext uri="{BB962C8B-B14F-4D97-AF65-F5344CB8AC3E}">
        <p14:creationId xmlns:p14="http://schemas.microsoft.com/office/powerpoint/2010/main" val="26479317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3E61D3-810E-939C-AD3C-982F7148C7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39E443-1E0B-6666-25DA-4D35DE208852}"/>
              </a:ext>
            </a:extLst>
          </p:cNvPr>
          <p:cNvSpPr>
            <a:spLocks noGrp="1"/>
          </p:cNvSpPr>
          <p:nvPr>
            <p:ph type="title"/>
          </p:nvPr>
        </p:nvSpPr>
        <p:spPr/>
        <p:txBody>
          <a:bodyPr>
            <a:normAutofit/>
          </a:bodyPr>
          <a:lstStyle/>
          <a:p>
            <a:r>
              <a:rPr lang="en-CA" dirty="0"/>
              <a:t>Conclusions and future directions</a:t>
            </a:r>
          </a:p>
        </p:txBody>
      </p:sp>
      <p:sp>
        <p:nvSpPr>
          <p:cNvPr id="5" name="Slide Number Placeholder 4">
            <a:extLst>
              <a:ext uri="{FF2B5EF4-FFF2-40B4-BE49-F238E27FC236}">
                <a16:creationId xmlns:a16="http://schemas.microsoft.com/office/drawing/2014/main" id="{DC439117-B5E4-37F6-A9E5-9EF9EABA0C95}"/>
              </a:ext>
            </a:extLst>
          </p:cNvPr>
          <p:cNvSpPr>
            <a:spLocks noGrp="1"/>
          </p:cNvSpPr>
          <p:nvPr>
            <p:ph type="sldNum" sz="quarter" idx="12"/>
          </p:nvPr>
        </p:nvSpPr>
        <p:spPr/>
        <p:txBody>
          <a:bodyPr/>
          <a:lstStyle/>
          <a:p>
            <a:fld id="{AE8FF73E-95BF-4E5E-8039-3219E3426DBA}" type="slidenum">
              <a:rPr lang="en-CA" smtClean="0"/>
              <a:pPr/>
              <a:t>38</a:t>
            </a:fld>
            <a:endParaRPr lang="en-CA" dirty="0"/>
          </a:p>
        </p:txBody>
      </p:sp>
      <p:sp>
        <p:nvSpPr>
          <p:cNvPr id="13" name="Content Placeholder 12">
            <a:extLst>
              <a:ext uri="{FF2B5EF4-FFF2-40B4-BE49-F238E27FC236}">
                <a16:creationId xmlns:a16="http://schemas.microsoft.com/office/drawing/2014/main" id="{445398AE-40FE-EF2C-611F-5AAFF6BD627D}"/>
              </a:ext>
            </a:extLst>
          </p:cNvPr>
          <p:cNvSpPr>
            <a:spLocks noGrp="1"/>
          </p:cNvSpPr>
          <p:nvPr>
            <p:ph idx="1"/>
          </p:nvPr>
        </p:nvSpPr>
        <p:spPr/>
        <p:txBody>
          <a:bodyPr/>
          <a:lstStyle/>
          <a:p>
            <a:r>
              <a:rPr lang="en-CA" dirty="0"/>
              <a:t>Temperature has </a:t>
            </a:r>
            <a:r>
              <a:rPr lang="en-CA" u="sng" dirty="0"/>
              <a:t>nonlinear</a:t>
            </a:r>
            <a:r>
              <a:rPr lang="en-CA" dirty="0"/>
              <a:t> effects on mammals’</a:t>
            </a:r>
          </a:p>
          <a:p>
            <a:pPr lvl="1"/>
            <a:r>
              <a:rPr lang="en-CA" dirty="0"/>
              <a:t>Movement rates</a:t>
            </a:r>
          </a:p>
          <a:p>
            <a:pPr lvl="1"/>
            <a:r>
              <a:rPr lang="en-CA" dirty="0"/>
              <a:t>Habitat selection</a:t>
            </a:r>
          </a:p>
          <a:p>
            <a:pPr marL="457200" lvl="1" indent="0">
              <a:buNone/>
            </a:pPr>
            <a:endParaRPr lang="en-CA" dirty="0"/>
          </a:p>
          <a:p>
            <a:r>
              <a:rPr lang="en-CA" dirty="0"/>
              <a:t>Mitigating effects of climate change requires proactive action:</a:t>
            </a:r>
          </a:p>
          <a:p>
            <a:pPr lvl="1"/>
            <a:r>
              <a:rPr lang="en-CA" dirty="0"/>
              <a:t>Movement behavior will change</a:t>
            </a:r>
          </a:p>
          <a:p>
            <a:pPr lvl="1"/>
            <a:r>
              <a:rPr lang="en-CA" dirty="0"/>
              <a:t>Ecosystem dynamics will change</a:t>
            </a:r>
          </a:p>
          <a:p>
            <a:pPr marL="457200" lvl="1" indent="0">
              <a:buNone/>
            </a:pPr>
            <a:endParaRPr lang="en-CA" dirty="0"/>
          </a:p>
          <a:p>
            <a:r>
              <a:rPr lang="en-CA" dirty="0"/>
              <a:t>More work needed on:</a:t>
            </a:r>
          </a:p>
          <a:p>
            <a:pPr lvl="1"/>
            <a:r>
              <a:rPr lang="en-CA" dirty="0"/>
              <a:t>Underrepresented species (e.g., small spp.)</a:t>
            </a:r>
          </a:p>
          <a:p>
            <a:pPr lvl="1"/>
            <a:r>
              <a:rPr lang="en-CA" dirty="0"/>
              <a:t>Effects of temperature on community dynamics</a:t>
            </a:r>
          </a:p>
        </p:txBody>
      </p:sp>
      <p:grpSp>
        <p:nvGrpSpPr>
          <p:cNvPr id="14" name="Group 13">
            <a:extLst>
              <a:ext uri="{FF2B5EF4-FFF2-40B4-BE49-F238E27FC236}">
                <a16:creationId xmlns:a16="http://schemas.microsoft.com/office/drawing/2014/main" id="{6AED3AE4-580F-8466-6F58-8EC6F9B61A01}"/>
              </a:ext>
            </a:extLst>
          </p:cNvPr>
          <p:cNvGrpSpPr/>
          <p:nvPr/>
        </p:nvGrpSpPr>
        <p:grpSpPr>
          <a:xfrm>
            <a:off x="9847903" y="3316261"/>
            <a:ext cx="2001032" cy="2355411"/>
            <a:chOff x="9847903" y="3112745"/>
            <a:chExt cx="2001032" cy="2355411"/>
          </a:xfrm>
        </p:grpSpPr>
        <p:pic>
          <p:nvPicPr>
            <p:cNvPr id="15" name="Picture 14">
              <a:extLst>
                <a:ext uri="{FF2B5EF4-FFF2-40B4-BE49-F238E27FC236}">
                  <a16:creationId xmlns:a16="http://schemas.microsoft.com/office/drawing/2014/main" id="{9E7B590F-028A-5327-262F-CE7E6E1857B5}"/>
                </a:ext>
              </a:extLst>
            </p:cNvPr>
            <p:cNvPicPr>
              <a:picLocks noChangeAspect="1"/>
            </p:cNvPicPr>
            <p:nvPr/>
          </p:nvPicPr>
          <p:blipFill>
            <a:blip r:embed="rId2"/>
            <a:stretch>
              <a:fillRect/>
            </a:stretch>
          </p:blipFill>
          <p:spPr>
            <a:xfrm>
              <a:off x="9847903" y="3467124"/>
              <a:ext cx="2001032" cy="2001032"/>
            </a:xfrm>
            <a:prstGeom prst="rect">
              <a:avLst/>
            </a:prstGeom>
          </p:spPr>
        </p:pic>
        <p:sp>
          <p:nvSpPr>
            <p:cNvPr id="16" name="TextBox 15">
              <a:extLst>
                <a:ext uri="{FF2B5EF4-FFF2-40B4-BE49-F238E27FC236}">
                  <a16:creationId xmlns:a16="http://schemas.microsoft.com/office/drawing/2014/main" id="{CB6ACB4B-F2F8-4E84-7E2A-CD5B9647C7ED}"/>
                </a:ext>
              </a:extLst>
            </p:cNvPr>
            <p:cNvSpPr txBox="1"/>
            <p:nvPr/>
          </p:nvSpPr>
          <p:spPr>
            <a:xfrm>
              <a:off x="9889195" y="3135086"/>
              <a:ext cx="1842469" cy="369332"/>
            </a:xfrm>
            <a:prstGeom prst="rect">
              <a:avLst/>
            </a:prstGeom>
            <a:noFill/>
          </p:spPr>
          <p:txBody>
            <a:bodyPr wrap="square" rtlCol="0">
              <a:spAutoFit/>
            </a:bodyPr>
            <a:lstStyle/>
            <a:p>
              <a:pPr algn="r"/>
              <a:r>
                <a:rPr lang="en-US" dirty="0"/>
                <a:t>GitHub Repo</a:t>
              </a:r>
            </a:p>
          </p:txBody>
        </p:sp>
        <p:pic>
          <p:nvPicPr>
            <p:cNvPr id="17" name="Graphic 16">
              <a:extLst>
                <a:ext uri="{FF2B5EF4-FFF2-40B4-BE49-F238E27FC236}">
                  <a16:creationId xmlns:a16="http://schemas.microsoft.com/office/drawing/2014/main" id="{E8420907-83E0-5662-4A5F-C55B86EEC5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55480" y="3112745"/>
              <a:ext cx="412667" cy="412667"/>
            </a:xfrm>
            <a:prstGeom prst="rect">
              <a:avLst/>
            </a:prstGeom>
          </p:spPr>
        </p:pic>
      </p:grpSp>
      <p:grpSp>
        <p:nvGrpSpPr>
          <p:cNvPr id="3" name="Group 2">
            <a:extLst>
              <a:ext uri="{FF2B5EF4-FFF2-40B4-BE49-F238E27FC236}">
                <a16:creationId xmlns:a16="http://schemas.microsoft.com/office/drawing/2014/main" id="{9CCDFDB5-BE38-B7BE-6BCF-C82DB2910E16}"/>
              </a:ext>
            </a:extLst>
          </p:cNvPr>
          <p:cNvGrpSpPr/>
          <p:nvPr/>
        </p:nvGrpSpPr>
        <p:grpSpPr>
          <a:xfrm>
            <a:off x="9364274" y="584894"/>
            <a:ext cx="2707034" cy="2192418"/>
            <a:chOff x="9407817" y="3196456"/>
            <a:chExt cx="2707034" cy="2192418"/>
          </a:xfrm>
        </p:grpSpPr>
        <p:pic>
          <p:nvPicPr>
            <p:cNvPr id="8" name="Picture 7">
              <a:extLst>
                <a:ext uri="{FF2B5EF4-FFF2-40B4-BE49-F238E27FC236}">
                  <a16:creationId xmlns:a16="http://schemas.microsoft.com/office/drawing/2014/main" id="{6A270C83-F059-3F06-E455-1F2845A6E3C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927185" y="3546406"/>
              <a:ext cx="1842468" cy="1842468"/>
            </a:xfrm>
            <a:prstGeom prst="rect">
              <a:avLst/>
            </a:prstGeom>
          </p:spPr>
        </p:pic>
        <p:sp>
          <p:nvSpPr>
            <p:cNvPr id="12" name="TextBox 11">
              <a:extLst>
                <a:ext uri="{FF2B5EF4-FFF2-40B4-BE49-F238E27FC236}">
                  <a16:creationId xmlns:a16="http://schemas.microsoft.com/office/drawing/2014/main" id="{43E62CB6-2CCC-B7A8-CBC3-692A252D3F15}"/>
                </a:ext>
              </a:extLst>
            </p:cNvPr>
            <p:cNvSpPr txBox="1"/>
            <p:nvPr/>
          </p:nvSpPr>
          <p:spPr>
            <a:xfrm>
              <a:off x="9407817" y="3196456"/>
              <a:ext cx="2707034" cy="369332"/>
            </a:xfrm>
            <a:prstGeom prst="rect">
              <a:avLst/>
            </a:prstGeom>
            <a:noFill/>
          </p:spPr>
          <p:txBody>
            <a:bodyPr wrap="square" rtlCol="0">
              <a:spAutoFit/>
            </a:bodyPr>
            <a:lstStyle/>
            <a:p>
              <a:pPr algn="ctr"/>
              <a:r>
                <a:rPr lang="en-US" dirty="0"/>
                <a:t>Manuscript in preparation</a:t>
              </a:r>
            </a:p>
          </p:txBody>
        </p:sp>
      </p:grpSp>
      <p:sp>
        <p:nvSpPr>
          <p:cNvPr id="4" name="Graphic 13">
            <a:extLst>
              <a:ext uri="{FF2B5EF4-FFF2-40B4-BE49-F238E27FC236}">
                <a16:creationId xmlns:a16="http://schemas.microsoft.com/office/drawing/2014/main" id="{B4E159E3-DE17-1493-160A-41D227D4740C}"/>
              </a:ext>
            </a:extLst>
          </p:cNvPr>
          <p:cNvSpPr/>
          <p:nvPr/>
        </p:nvSpPr>
        <p:spPr>
          <a:xfrm flipH="1" flipV="1">
            <a:off x="8582841" y="5842999"/>
            <a:ext cx="1116107" cy="1024872"/>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19" name="Graphic 5">
            <a:extLst>
              <a:ext uri="{FF2B5EF4-FFF2-40B4-BE49-F238E27FC236}">
                <a16:creationId xmlns:a16="http://schemas.microsoft.com/office/drawing/2014/main" id="{7ED58980-CF15-7A2D-F84F-56004D085E90}"/>
              </a:ext>
            </a:extLst>
          </p:cNvPr>
          <p:cNvSpPr/>
          <p:nvPr/>
        </p:nvSpPr>
        <p:spPr>
          <a:xfrm flipH="1">
            <a:off x="6514532" y="5811642"/>
            <a:ext cx="1592799" cy="1079439"/>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20" name="Graphic 19">
            <a:extLst>
              <a:ext uri="{FF2B5EF4-FFF2-40B4-BE49-F238E27FC236}">
                <a16:creationId xmlns:a16="http://schemas.microsoft.com/office/drawing/2014/main" id="{9CF550C8-EBC0-22E0-0051-432DE0A35C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22053" y="5421535"/>
            <a:ext cx="1416969" cy="1450978"/>
          </a:xfrm>
          <a:prstGeom prst="rect">
            <a:avLst/>
          </a:prstGeom>
        </p:spPr>
      </p:pic>
      <p:sp>
        <p:nvSpPr>
          <p:cNvPr id="21" name="Graphic 2">
            <a:extLst>
              <a:ext uri="{FF2B5EF4-FFF2-40B4-BE49-F238E27FC236}">
                <a16:creationId xmlns:a16="http://schemas.microsoft.com/office/drawing/2014/main" id="{39B21484-73E1-5979-3742-19CAC1809695}"/>
              </a:ext>
            </a:extLst>
          </p:cNvPr>
          <p:cNvSpPr/>
          <p:nvPr/>
        </p:nvSpPr>
        <p:spPr>
          <a:xfrm flipV="1">
            <a:off x="2707487" y="6121074"/>
            <a:ext cx="1381186" cy="751439"/>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22" name="Graphic 1">
            <a:extLst>
              <a:ext uri="{FF2B5EF4-FFF2-40B4-BE49-F238E27FC236}">
                <a16:creationId xmlns:a16="http://schemas.microsoft.com/office/drawing/2014/main" id="{13F3B709-FB8B-C9F1-2C6C-4740D4396BE8}"/>
              </a:ext>
            </a:extLst>
          </p:cNvPr>
          <p:cNvSpPr/>
          <p:nvPr/>
        </p:nvSpPr>
        <p:spPr>
          <a:xfrm flipV="1">
            <a:off x="10174460" y="6079539"/>
            <a:ext cx="857027" cy="788088"/>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23" name="Graphic 11">
            <a:extLst>
              <a:ext uri="{FF2B5EF4-FFF2-40B4-BE49-F238E27FC236}">
                <a16:creationId xmlns:a16="http://schemas.microsoft.com/office/drawing/2014/main" id="{7269E77C-8041-BD66-EE36-A1F4690E6A1B}"/>
              </a:ext>
            </a:extLst>
          </p:cNvPr>
          <p:cNvSpPr/>
          <p:nvPr/>
        </p:nvSpPr>
        <p:spPr>
          <a:xfrm flipV="1">
            <a:off x="849658" y="5457708"/>
            <a:ext cx="1427098" cy="1426460"/>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Tree>
    <p:extLst>
      <p:ext uri="{BB962C8B-B14F-4D97-AF65-F5344CB8AC3E}">
        <p14:creationId xmlns:p14="http://schemas.microsoft.com/office/powerpoint/2010/main" val="24851352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CAA2C8F-3BAE-9820-BCC0-078B9BE5A809}"/>
              </a:ext>
            </a:extLst>
          </p:cNvPr>
          <p:cNvSpPr>
            <a:spLocks noGrp="1"/>
          </p:cNvSpPr>
          <p:nvPr>
            <p:ph idx="1"/>
          </p:nvPr>
        </p:nvSpPr>
        <p:spPr/>
        <p:txBody>
          <a:bodyPr anchor="ctr">
            <a:normAutofit lnSpcReduction="10000"/>
          </a:bodyPr>
          <a:lstStyle/>
          <a:p>
            <a:pPr marL="342900" indent="-342900">
              <a:buAutoNum type="arabicPeriod"/>
            </a:pPr>
            <a:r>
              <a:rPr lang="en-GB" sz="1800" dirty="0">
                <a:hlinkClick r:id="rId2"/>
              </a:rPr>
              <a:t>http://webdocs.edmonton.ca/InfraPlan/demographic/Edmonton%20Population%20Historical.pdf</a:t>
            </a:r>
            <a:endParaRPr lang="en-GB" sz="1800" dirty="0"/>
          </a:p>
          <a:p>
            <a:pPr marL="0" indent="0">
              <a:buNone/>
            </a:pPr>
            <a:endParaRPr lang="en-US" sz="1800" dirty="0"/>
          </a:p>
          <a:p>
            <a:pPr marL="0" indent="0">
              <a:buNone/>
            </a:pPr>
            <a:r>
              <a:rPr lang="en-US" sz="1800" dirty="0"/>
              <a:t>Alston JM, Joyce MJ, Merkle JA, Moen RA (2020) Temperature shapes movement and habitat selection by a heat-sensitive ungulate. Landscape Ecology, 35, 1961–1973.</a:t>
            </a:r>
          </a:p>
          <a:p>
            <a:pPr marL="0" indent="0">
              <a:buNone/>
            </a:pPr>
            <a:r>
              <a:rPr lang="en-US" sz="1800" dirty="0"/>
              <a:t>Dyer A, Brose U, Berti E, Rosenbaum B, Hirt MR (2023) The travel speeds of large animals are limited by their heat-dissipation capacities (ed Hedenström A). </a:t>
            </a:r>
            <a:r>
              <a:rPr lang="en-US" sz="1800" i="1" dirty="0"/>
              <a:t>PLOS Biology</a:t>
            </a:r>
            <a:r>
              <a:rPr lang="en-US" sz="1800" dirty="0"/>
              <a:t>, </a:t>
            </a:r>
            <a:r>
              <a:rPr lang="en-US" sz="1800" b="1" dirty="0"/>
              <a:t>21</a:t>
            </a:r>
            <a:r>
              <a:rPr lang="en-US" sz="1800" dirty="0"/>
              <a:t>,</a:t>
            </a:r>
            <a:r>
              <a:rPr lang="en-CA" sz="1800" dirty="0"/>
              <a:t> e3001820.</a:t>
            </a:r>
          </a:p>
          <a:p>
            <a:pPr marL="0" indent="0">
              <a:buNone/>
            </a:pPr>
            <a:r>
              <a:rPr lang="en-US" sz="1800" dirty="0"/>
              <a:t>Hetem RS, Fuller A, Maloney SK, Mitchell D (2014) Responses of large mammals to climate change. Temperature, 1, 115–127.</a:t>
            </a:r>
          </a:p>
          <a:p>
            <a:pPr marL="0" indent="0">
              <a:buNone/>
            </a:pPr>
            <a:r>
              <a:rPr lang="en-CA" sz="1800" dirty="0"/>
              <a:t>Polazzo F, Limberger R, Pennekamp F, Ross SRP‐J, Simpson GL, Petchey OL (2024) Measuring</a:t>
            </a:r>
            <a:r>
              <a:rPr lang="en-US" sz="1800" dirty="0"/>
              <a:t> the Response Diversity of Ecological Communities Experiencing Multifarious Environmental Change. </a:t>
            </a:r>
            <a:r>
              <a:rPr lang="en-US" sz="1800" i="1" dirty="0"/>
              <a:t>Global Change Biology</a:t>
            </a:r>
            <a:r>
              <a:rPr lang="en-US" sz="1800" dirty="0"/>
              <a:t>, </a:t>
            </a:r>
            <a:r>
              <a:rPr lang="en-US" sz="1800" b="1" dirty="0"/>
              <a:t>30</a:t>
            </a:r>
            <a:r>
              <a:rPr lang="en-US" sz="1800" dirty="0"/>
              <a:t>, e17594.</a:t>
            </a:r>
            <a:endParaRPr lang="en-GB" sz="1800" dirty="0"/>
          </a:p>
          <a:p>
            <a:pPr marL="0" indent="0">
              <a:buNone/>
            </a:pPr>
            <a:endParaRPr lang="en-GB" sz="1800" dirty="0"/>
          </a:p>
          <a:p>
            <a:pPr marL="0" indent="0" algn="just">
              <a:buNone/>
            </a:pPr>
            <a:r>
              <a:rPr lang="en-GB" sz="1800" b="0" i="0" u="none" strike="noStrike" baseline="0" dirty="0"/>
              <a:t>Cougar </a:t>
            </a:r>
            <a:r>
              <a:rPr lang="en-GB" sz="1800" b="0" u="none" strike="noStrike" baseline="0" dirty="0"/>
              <a:t>p</a:t>
            </a:r>
            <a:r>
              <a:rPr lang="en-GB" sz="1800" dirty="0"/>
              <a:t>hylopic</a:t>
            </a:r>
            <a:r>
              <a:rPr lang="en-GB" sz="1800" b="0" i="0" u="none" strike="noStrike" baseline="0" dirty="0"/>
              <a:t>: </a:t>
            </a:r>
            <a:r>
              <a:rPr lang="en-GB" sz="1800" b="0" i="0" u="none" strike="noStrike" baseline="0" dirty="0">
                <a:hlinkClick r:id="rId3"/>
              </a:rPr>
              <a:t>CC BY-NC</a:t>
            </a:r>
            <a:r>
              <a:rPr lang="en-GB" sz="1800" b="0" i="0" u="none" strike="noStrike" baseline="0" dirty="0"/>
              <a:t> 3.0: </a:t>
            </a:r>
            <a:r>
              <a:rPr lang="es-ES" sz="1800" b="0" i="0" u="none" strike="noStrike" baseline="0" dirty="0"/>
              <a:t>Cristian Osorio &amp; Paula Carrera, Proyecto Carnivoros Australes</a:t>
            </a:r>
            <a:endParaRPr lang="en-GB" sz="1800" b="0" i="0" u="none" strike="noStrike" baseline="0" dirty="0"/>
          </a:p>
          <a:p>
            <a:pPr marL="0" indent="0">
              <a:buNone/>
            </a:pPr>
            <a:r>
              <a:rPr lang="en-GB" sz="1800" b="0" i="0" u="none" strike="noStrike" baseline="0" dirty="0"/>
              <a:t>Mountain goat </a:t>
            </a:r>
            <a:r>
              <a:rPr lang="en-GB" sz="1800" b="0" u="none" strike="noStrike" baseline="0" dirty="0"/>
              <a:t>p</a:t>
            </a:r>
            <a:r>
              <a:rPr lang="en-GB" sz="1800" dirty="0"/>
              <a:t>hylopic</a:t>
            </a:r>
            <a:r>
              <a:rPr lang="en-GB" sz="1800" b="0" i="0" u="none" strike="noStrike" baseline="0" dirty="0"/>
              <a:t>: </a:t>
            </a:r>
            <a:r>
              <a:rPr lang="en-GB" sz="1800" b="0" i="0" u="none" strike="noStrike" baseline="0" dirty="0">
                <a:hlinkClick r:id="rId4"/>
              </a:rPr>
              <a:t>CC-BY-SA 3.0</a:t>
            </a:r>
            <a:r>
              <a:rPr lang="en-GB" sz="1800" b="0" i="0" u="none" strike="noStrike" baseline="0" dirty="0"/>
              <a:t>: Sarah E. Haworth</a:t>
            </a:r>
          </a:p>
          <a:p>
            <a:pPr marL="0" indent="0">
              <a:buNone/>
            </a:pPr>
            <a:endParaRPr lang="en-GB" sz="1800" dirty="0"/>
          </a:p>
          <a:p>
            <a:pPr marL="0" indent="0">
              <a:buNone/>
            </a:pPr>
            <a:r>
              <a:rPr lang="en-GB" sz="1800" b="0" i="0" u="none" strike="noStrike" baseline="0" dirty="0"/>
              <a:t>R code can be found at </a:t>
            </a:r>
            <a:r>
              <a:rPr lang="en-GB" sz="1800" dirty="0">
                <a:hlinkClick r:id="rId5"/>
              </a:rPr>
              <a:t>https://github.com/QuantitativeEcologyLab/bc-mammals-temperature</a:t>
            </a:r>
            <a:endParaRPr lang="en-GB" sz="1800" dirty="0"/>
          </a:p>
        </p:txBody>
      </p:sp>
      <p:sp>
        <p:nvSpPr>
          <p:cNvPr id="5" name="Slide Number Placeholder 4">
            <a:extLst>
              <a:ext uri="{FF2B5EF4-FFF2-40B4-BE49-F238E27FC236}">
                <a16:creationId xmlns:a16="http://schemas.microsoft.com/office/drawing/2014/main" id="{F1E6A383-E518-5C2D-F68C-3F12ECD7EDFC}"/>
              </a:ext>
            </a:extLst>
          </p:cNvPr>
          <p:cNvSpPr>
            <a:spLocks noGrp="1"/>
          </p:cNvSpPr>
          <p:nvPr>
            <p:ph type="sldNum" sz="quarter" idx="12"/>
          </p:nvPr>
        </p:nvSpPr>
        <p:spPr/>
        <p:txBody>
          <a:bodyPr/>
          <a:lstStyle/>
          <a:p>
            <a:fld id="{AE8FF73E-95BF-4E5E-8039-3219E3426DBA}" type="slidenum">
              <a:rPr lang="en-CA" smtClean="0"/>
              <a:pPr/>
              <a:t>39</a:t>
            </a:fld>
            <a:endParaRPr lang="en-CA" dirty="0"/>
          </a:p>
        </p:txBody>
      </p:sp>
      <p:grpSp>
        <p:nvGrpSpPr>
          <p:cNvPr id="4" name="Group 3">
            <a:extLst>
              <a:ext uri="{FF2B5EF4-FFF2-40B4-BE49-F238E27FC236}">
                <a16:creationId xmlns:a16="http://schemas.microsoft.com/office/drawing/2014/main" id="{191A6D19-DE91-36AD-9C5B-E89642DA582D}"/>
              </a:ext>
            </a:extLst>
          </p:cNvPr>
          <p:cNvGrpSpPr/>
          <p:nvPr/>
        </p:nvGrpSpPr>
        <p:grpSpPr>
          <a:xfrm>
            <a:off x="264282" y="4718203"/>
            <a:ext cx="559982" cy="694478"/>
            <a:chOff x="347830" y="3314707"/>
            <a:chExt cx="559982" cy="694478"/>
          </a:xfrm>
        </p:grpSpPr>
        <p:sp>
          <p:nvSpPr>
            <p:cNvPr id="2" name="Graphic 2">
              <a:extLst>
                <a:ext uri="{FF2B5EF4-FFF2-40B4-BE49-F238E27FC236}">
                  <a16:creationId xmlns:a16="http://schemas.microsoft.com/office/drawing/2014/main" id="{C27414FF-11D7-0ADD-B66D-60B432FBD412}"/>
                </a:ext>
              </a:extLst>
            </p:cNvPr>
            <p:cNvSpPr/>
            <p:nvPr/>
          </p:nvSpPr>
          <p:spPr>
            <a:xfrm flipV="1">
              <a:off x="347830" y="3314707"/>
              <a:ext cx="559982" cy="304660"/>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3" name="Graphic 1">
              <a:extLst>
                <a:ext uri="{FF2B5EF4-FFF2-40B4-BE49-F238E27FC236}">
                  <a16:creationId xmlns:a16="http://schemas.microsoft.com/office/drawing/2014/main" id="{BF19D26D-F67E-AA58-3717-6C742EE6347E}"/>
                </a:ext>
              </a:extLst>
            </p:cNvPr>
            <p:cNvSpPr/>
            <p:nvPr/>
          </p:nvSpPr>
          <p:spPr>
            <a:xfrm flipV="1">
              <a:off x="477968" y="3630903"/>
              <a:ext cx="411370" cy="378282"/>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grpSp>
      <p:sp>
        <p:nvSpPr>
          <p:cNvPr id="9" name="Title 1">
            <a:extLst>
              <a:ext uri="{FF2B5EF4-FFF2-40B4-BE49-F238E27FC236}">
                <a16:creationId xmlns:a16="http://schemas.microsoft.com/office/drawing/2014/main" id="{565A4E87-2337-9F97-4D0A-3FFE753DEBDE}"/>
              </a:ext>
            </a:extLst>
          </p:cNvPr>
          <p:cNvSpPr>
            <a:spLocks noGrp="1"/>
          </p:cNvSpPr>
          <p:nvPr>
            <p:ph type="title"/>
          </p:nvPr>
        </p:nvSpPr>
        <p:spPr>
          <a:xfrm>
            <a:off x="838800" y="173736"/>
            <a:ext cx="10515600" cy="316800"/>
          </a:xfrm>
        </p:spPr>
        <p:txBody>
          <a:bodyPr>
            <a:noAutofit/>
          </a:bodyPr>
          <a:lstStyle/>
          <a:p>
            <a:r>
              <a:rPr lang="en-CA" dirty="0"/>
              <a:t>References and credits</a:t>
            </a:r>
          </a:p>
        </p:txBody>
      </p:sp>
    </p:spTree>
    <p:extLst>
      <p:ext uri="{BB962C8B-B14F-4D97-AF65-F5344CB8AC3E}">
        <p14:creationId xmlns:p14="http://schemas.microsoft.com/office/powerpoint/2010/main" val="1418873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8595BB-2788-BB99-B6CF-46A4F1500915}"/>
              </a:ext>
            </a:extLst>
          </p:cNvPr>
          <p:cNvSpPr>
            <a:spLocks noGrp="1"/>
          </p:cNvSpPr>
          <p:nvPr>
            <p:ph type="sldNum" sz="quarter" idx="12"/>
          </p:nvPr>
        </p:nvSpPr>
        <p:spPr/>
        <p:txBody>
          <a:bodyPr/>
          <a:lstStyle/>
          <a:p>
            <a:fld id="{AE8FF73E-95BF-4E5E-8039-3219E3426DBA}" type="slidenum">
              <a:rPr lang="en-CA" smtClean="0"/>
              <a:pPr/>
              <a:t>4</a:t>
            </a:fld>
            <a:endParaRPr lang="en-CA" dirty="0"/>
          </a:p>
        </p:txBody>
      </p:sp>
      <p:pic>
        <p:nvPicPr>
          <p:cNvPr id="8" name="Picture 7" descr="A person standing on a hill overlooking a body of water&#10;&#10;AI-generated content may be incorrect.">
            <a:extLst>
              <a:ext uri="{FF2B5EF4-FFF2-40B4-BE49-F238E27FC236}">
                <a16:creationId xmlns:a16="http://schemas.microsoft.com/office/drawing/2014/main" id="{93B79A16-06A6-D258-F363-67F251168133}"/>
              </a:ext>
            </a:extLst>
          </p:cNvPr>
          <p:cNvPicPr>
            <a:picLocks noChangeAspect="1"/>
          </p:cNvPicPr>
          <p:nvPr/>
        </p:nvPicPr>
        <p:blipFill>
          <a:blip r:embed="rId4">
            <a:extLst>
              <a:ext uri="{28A0092B-C50C-407E-A947-70E740481C1C}">
                <a14:useLocalDpi xmlns:a14="http://schemas.microsoft.com/office/drawing/2010/main" val="0"/>
              </a:ext>
            </a:extLst>
          </a:blip>
          <a:srcRect t="16892" b="10527"/>
          <a:stretch>
            <a:fillRect/>
          </a:stretch>
        </p:blipFill>
        <p:spPr>
          <a:xfrm>
            <a:off x="-1" y="0"/>
            <a:ext cx="12192002" cy="6858000"/>
          </a:xfrm>
          <a:prstGeom prst="rect">
            <a:avLst/>
          </a:prstGeom>
        </p:spPr>
      </p:pic>
      <p:sp>
        <p:nvSpPr>
          <p:cNvPr id="6" name="TextBox 5">
            <a:extLst>
              <a:ext uri="{FF2B5EF4-FFF2-40B4-BE49-F238E27FC236}">
                <a16:creationId xmlns:a16="http://schemas.microsoft.com/office/drawing/2014/main" id="{9FA99D74-7138-774E-DEAB-52DB1351E5C5}"/>
              </a:ext>
            </a:extLst>
          </p:cNvPr>
          <p:cNvSpPr txBox="1"/>
          <p:nvPr/>
        </p:nvSpPr>
        <p:spPr>
          <a:xfrm>
            <a:off x="0" y="6627168"/>
            <a:ext cx="5351388" cy="230832"/>
          </a:xfrm>
          <a:prstGeom prst="rect">
            <a:avLst/>
          </a:prstGeom>
          <a:solidFill>
            <a:schemeClr val="bg1"/>
          </a:solidFill>
        </p:spPr>
        <p:txBody>
          <a:bodyPr wrap="square">
            <a:spAutoFit/>
          </a:bodyPr>
          <a:lstStyle/>
          <a:p>
            <a:pPr>
              <a:buNone/>
            </a:pPr>
            <a:r>
              <a:rPr lang="en-CA" sz="900" dirty="0"/>
              <a:t>Photo of Fort Edmonton in 1870 b</a:t>
            </a:r>
            <a:r>
              <a:rPr lang="en-US" sz="900" dirty="0"/>
              <a:t>y Charles </a:t>
            </a:r>
            <a:r>
              <a:rPr lang="en-US" sz="900" dirty="0" err="1"/>
              <a:t>Horetsky</a:t>
            </a:r>
            <a:r>
              <a:rPr lang="en-US" sz="900" dirty="0"/>
              <a:t> (1838-1900) from Library and Archives Canada</a:t>
            </a:r>
            <a:r>
              <a:rPr lang="en-US" altLang="en-US" sz="900" dirty="0">
                <a:latin typeface="Arial" panose="020B0604020202020204" pitchFamily="34" charset="0"/>
              </a:rPr>
              <a:t> (cropped)</a:t>
            </a:r>
            <a:r>
              <a:rPr lang="en-US" sz="900" dirty="0"/>
              <a:t>.</a:t>
            </a:r>
            <a:endParaRPr lang="en-CA" sz="900" dirty="0"/>
          </a:p>
        </p:txBody>
      </p:sp>
      <p:pic>
        <p:nvPicPr>
          <p:cNvPr id="48" name="Audio 47">
            <a:hlinkClick r:id="" action="ppaction://media"/>
            <a:extLst>
              <a:ext uri="{FF2B5EF4-FFF2-40B4-BE49-F238E27FC236}">
                <a16:creationId xmlns:a16="http://schemas.microsoft.com/office/drawing/2014/main" id="{DA4C41E0-B6AA-1381-1414-57FB4B08B59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03562468"/>
      </p:ext>
    </p:extLst>
  </p:cSld>
  <p:clrMapOvr>
    <a:masterClrMapping/>
  </p:clrMapOvr>
  <mc:AlternateContent xmlns:mc="http://schemas.openxmlformats.org/markup-compatibility/2006" xmlns:p14="http://schemas.microsoft.com/office/powerpoint/2010/main">
    <mc:Choice Requires="p14">
      <p:transition spd="slow" p14:dur="2000" advTm="11304"/>
    </mc:Choice>
    <mc:Fallback xmlns="">
      <p:transition spd="slow" advTm="113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11E06AE-BD32-4C34-9C1C-6B28DDFAE584}"/>
              </a:ext>
            </a:extLst>
          </p:cNvPr>
          <p:cNvSpPr>
            <a:spLocks noGrp="1"/>
          </p:cNvSpPr>
          <p:nvPr>
            <p:ph idx="1"/>
          </p:nvPr>
        </p:nvSpPr>
        <p:spPr>
          <a:xfrm>
            <a:off x="827690" y="1089151"/>
            <a:ext cx="10515600" cy="5087811"/>
          </a:xfrm>
        </p:spPr>
        <p:txBody>
          <a:bodyPr>
            <a:normAutofit/>
          </a:bodyPr>
          <a:lstStyle/>
          <a:p>
            <a:pPr marL="0" indent="0">
              <a:buNone/>
            </a:pPr>
            <a:endParaRPr lang="en-US" dirty="0"/>
          </a:p>
        </p:txBody>
      </p:sp>
      <p:sp>
        <p:nvSpPr>
          <p:cNvPr id="4" name="Slide Number Placeholder 3">
            <a:extLst>
              <a:ext uri="{FF2B5EF4-FFF2-40B4-BE49-F238E27FC236}">
                <a16:creationId xmlns:a16="http://schemas.microsoft.com/office/drawing/2014/main" id="{77572156-743A-4225-8927-EB6DBB24F612}"/>
              </a:ext>
            </a:extLst>
          </p:cNvPr>
          <p:cNvSpPr>
            <a:spLocks noGrp="1"/>
          </p:cNvSpPr>
          <p:nvPr>
            <p:ph type="sldNum" sz="quarter" idx="12"/>
          </p:nvPr>
        </p:nvSpPr>
        <p:spPr/>
        <p:txBody>
          <a:bodyPr/>
          <a:lstStyle/>
          <a:p>
            <a:fld id="{AE8FF73E-95BF-4E5E-8039-3219E3426DBA}" type="slidenum">
              <a:rPr lang="en-CA" smtClean="0"/>
              <a:pPr/>
              <a:t>5</a:t>
            </a:fld>
            <a:endParaRPr lang="en-CA" dirty="0"/>
          </a:p>
        </p:txBody>
      </p:sp>
      <p:pic>
        <p:nvPicPr>
          <p:cNvPr id="3" name="Picture 2">
            <a:extLst>
              <a:ext uri="{FF2B5EF4-FFF2-40B4-BE49-F238E27FC236}">
                <a16:creationId xmlns:a16="http://schemas.microsoft.com/office/drawing/2014/main" id="{EBEE6742-3815-4639-954C-64487D31B2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2190610" cy="6916301"/>
          </a:xfrm>
          <a:prstGeom prst="rect">
            <a:avLst/>
          </a:prstGeom>
        </p:spPr>
      </p:pic>
      <p:sp>
        <p:nvSpPr>
          <p:cNvPr id="9" name="TextBox 8">
            <a:extLst>
              <a:ext uri="{FF2B5EF4-FFF2-40B4-BE49-F238E27FC236}">
                <a16:creationId xmlns:a16="http://schemas.microsoft.com/office/drawing/2014/main" id="{009A98BB-DDDA-4327-B622-E05C3F228AB8}"/>
              </a:ext>
            </a:extLst>
          </p:cNvPr>
          <p:cNvSpPr txBox="1"/>
          <p:nvPr/>
        </p:nvSpPr>
        <p:spPr>
          <a:xfrm>
            <a:off x="0" y="6686883"/>
            <a:ext cx="1221248" cy="229417"/>
          </a:xfrm>
          <a:prstGeom prst="rect">
            <a:avLst/>
          </a:prstGeom>
          <a:solidFill>
            <a:schemeClr val="bg1"/>
          </a:solidFill>
        </p:spPr>
        <p:txBody>
          <a:bodyPr wrap="square">
            <a:spAutoFit/>
          </a:bodyPr>
          <a:lstStyle/>
          <a:p>
            <a:r>
              <a:rPr lang="en-US" sz="900" dirty="0"/>
              <a:t>Jasper Ave circa 1910</a:t>
            </a:r>
          </a:p>
        </p:txBody>
      </p:sp>
      <p:pic>
        <p:nvPicPr>
          <p:cNvPr id="74" name="Audio 73">
            <a:hlinkClick r:id="" action="ppaction://media"/>
            <a:extLst>
              <a:ext uri="{FF2B5EF4-FFF2-40B4-BE49-F238E27FC236}">
                <a16:creationId xmlns:a16="http://schemas.microsoft.com/office/drawing/2014/main" id="{DF97B08F-4636-F8AA-5833-C79BE3071E4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74666919"/>
      </p:ext>
    </p:extLst>
  </p:cSld>
  <p:clrMapOvr>
    <a:masterClrMapping/>
  </p:clrMapOvr>
  <mc:AlternateContent xmlns:mc="http://schemas.openxmlformats.org/markup-compatibility/2006" xmlns:p14="http://schemas.microsoft.com/office/powerpoint/2010/main">
    <mc:Choice Requires="p14">
      <p:transition spd="slow" p14:dur="2000" advTm="15451"/>
    </mc:Choice>
    <mc:Fallback xmlns="">
      <p:transition spd="slow" advTm="154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ity skyline at night&#10;&#10;AI-generated content may be incorrect.">
            <a:extLst>
              <a:ext uri="{FF2B5EF4-FFF2-40B4-BE49-F238E27FC236}">
                <a16:creationId xmlns:a16="http://schemas.microsoft.com/office/drawing/2014/main" id="{995DFEA1-CE19-773C-D4E2-BFFD6DE49146}"/>
              </a:ext>
            </a:extLst>
          </p:cNvPr>
          <p:cNvPicPr>
            <a:picLocks noChangeAspect="1"/>
          </p:cNvPicPr>
          <p:nvPr/>
        </p:nvPicPr>
        <p:blipFill>
          <a:blip r:embed="rId4">
            <a:extLst>
              <a:ext uri="{28A0092B-C50C-407E-A947-70E740481C1C}">
                <a14:useLocalDpi xmlns:a14="http://schemas.microsoft.com/office/drawing/2010/main" val="0"/>
              </a:ext>
            </a:extLst>
          </a:blip>
          <a:srcRect t="9077" b="7395"/>
          <a:stretch>
            <a:fillRect/>
          </a:stretch>
        </p:blipFill>
        <p:spPr>
          <a:xfrm>
            <a:off x="-55789" y="-1"/>
            <a:ext cx="12316757" cy="6858001"/>
          </a:xfrm>
          <a:prstGeom prst="rect">
            <a:avLst/>
          </a:prstGeom>
        </p:spPr>
      </p:pic>
      <p:sp>
        <p:nvSpPr>
          <p:cNvPr id="4" name="Slide Number Placeholder 3">
            <a:extLst>
              <a:ext uri="{FF2B5EF4-FFF2-40B4-BE49-F238E27FC236}">
                <a16:creationId xmlns:a16="http://schemas.microsoft.com/office/drawing/2014/main" id="{4DEC8A7B-2CF1-B594-AED0-887BCE28C745}"/>
              </a:ext>
            </a:extLst>
          </p:cNvPr>
          <p:cNvSpPr>
            <a:spLocks noGrp="1"/>
          </p:cNvSpPr>
          <p:nvPr>
            <p:ph type="sldNum" sz="quarter" idx="12"/>
          </p:nvPr>
        </p:nvSpPr>
        <p:spPr/>
        <p:txBody>
          <a:bodyPr/>
          <a:lstStyle/>
          <a:p>
            <a:fld id="{AE8FF73E-95BF-4E5E-8039-3219E3426DBA}" type="slidenum">
              <a:rPr lang="en-CA" smtClean="0"/>
              <a:pPr/>
              <a:t>6</a:t>
            </a:fld>
            <a:endParaRPr lang="en-CA" dirty="0"/>
          </a:p>
        </p:txBody>
      </p:sp>
      <p:sp>
        <p:nvSpPr>
          <p:cNvPr id="5" name="Rectangle 1">
            <a:extLst>
              <a:ext uri="{FF2B5EF4-FFF2-40B4-BE49-F238E27FC236}">
                <a16:creationId xmlns:a16="http://schemas.microsoft.com/office/drawing/2014/main" id="{528E96B8-95CA-698F-F5A3-80B9F5D28004}"/>
              </a:ext>
            </a:extLst>
          </p:cNvPr>
          <p:cNvSpPr>
            <a:spLocks noChangeArrowheads="1"/>
          </p:cNvSpPr>
          <p:nvPr/>
        </p:nvSpPr>
        <p:spPr bwMode="auto">
          <a:xfrm>
            <a:off x="-55789" y="6621380"/>
            <a:ext cx="3026055" cy="230832"/>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Arial" panose="020B0604020202020204" pitchFamily="34" charset="0"/>
              </a:rPr>
              <a:t>Photo of Edmonton by </a:t>
            </a:r>
            <a:r>
              <a:rPr kumimoji="0" lang="en-US" altLang="en-US" sz="900" b="0" i="0" u="none" strike="noStrike" cap="none" normalizeH="0" baseline="0" dirty="0">
                <a:ln>
                  <a:noFill/>
                </a:ln>
                <a:solidFill>
                  <a:schemeClr val="tx1"/>
                </a:solidFill>
                <a:effectLst/>
                <a:latin typeface="Arial" panose="020B0604020202020204" pitchFamily="34" charset="0"/>
                <a:hlinkClick r:id="rId5"/>
              </a:rPr>
              <a:t>Justin Hu</a:t>
            </a:r>
            <a:r>
              <a:rPr kumimoji="0" lang="en-US" altLang="en-US" sz="900" b="0" i="0" u="none" strike="noStrike" cap="none" normalizeH="0" baseline="0" dirty="0">
                <a:ln>
                  <a:noFill/>
                </a:ln>
                <a:solidFill>
                  <a:schemeClr val="tx1"/>
                </a:solidFill>
                <a:effectLst/>
                <a:latin typeface="Arial" panose="020B0604020202020204" pitchFamily="34" charset="0"/>
              </a:rPr>
              <a:t> on </a:t>
            </a:r>
            <a:r>
              <a:rPr kumimoji="0" lang="en-US" altLang="en-US" sz="900" b="0" i="0" u="none" strike="noStrike" cap="none" normalizeH="0" baseline="0" dirty="0" err="1">
                <a:ln>
                  <a:noFill/>
                </a:ln>
                <a:solidFill>
                  <a:schemeClr val="tx1"/>
                </a:solidFill>
                <a:effectLst/>
                <a:latin typeface="Arial" panose="020B0604020202020204" pitchFamily="34" charset="0"/>
                <a:hlinkClick r:id="rId6"/>
              </a:rPr>
              <a:t>Unsplash</a:t>
            </a:r>
            <a:r>
              <a:rPr kumimoji="0" lang="en-US" altLang="en-US" sz="900" b="0" i="0" u="none" strike="noStrike" cap="none" normalizeH="0" baseline="0" dirty="0">
                <a:ln>
                  <a:noFill/>
                </a:ln>
                <a:solidFill>
                  <a:schemeClr val="tx1"/>
                </a:solidFill>
                <a:effectLst/>
                <a:latin typeface="Arial" panose="020B0604020202020204" pitchFamily="34" charset="0"/>
              </a:rPr>
              <a:t> (cropped)</a:t>
            </a:r>
          </a:p>
        </p:txBody>
      </p:sp>
      <p:pic>
        <p:nvPicPr>
          <p:cNvPr id="69" name="Audio 68">
            <a:hlinkClick r:id="" action="ppaction://media"/>
            <a:extLst>
              <a:ext uri="{FF2B5EF4-FFF2-40B4-BE49-F238E27FC236}">
                <a16:creationId xmlns:a16="http://schemas.microsoft.com/office/drawing/2014/main" id="{B949C718-E5B3-9EE6-B126-45AFAD9626A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1774915"/>
      </p:ext>
    </p:extLst>
  </p:cSld>
  <p:clrMapOvr>
    <a:masterClrMapping/>
  </p:clrMapOvr>
  <mc:AlternateContent xmlns:mc="http://schemas.openxmlformats.org/markup-compatibility/2006" xmlns:p14="http://schemas.microsoft.com/office/powerpoint/2010/main">
    <mc:Choice Requires="p14">
      <p:transition spd="slow" p14:dur="2000" advTm="9675"/>
    </mc:Choice>
    <mc:Fallback xmlns="">
      <p:transition spd="slow" advTm="96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4B995-5799-AD46-C345-D311A7A8A387}"/>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AFD7DC07-378E-D0ED-6765-973A880C0B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523992" y="1006464"/>
            <a:ext cx="9144015" cy="5486409"/>
          </a:xfrm>
          <a:prstGeom prst="rect">
            <a:avLst/>
          </a:prstGeom>
        </p:spPr>
      </p:pic>
      <p:pic>
        <p:nvPicPr>
          <p:cNvPr id="8" name="Picture 7">
            <a:extLst>
              <a:ext uri="{FF2B5EF4-FFF2-40B4-BE49-F238E27FC236}">
                <a16:creationId xmlns:a16="http://schemas.microsoft.com/office/drawing/2014/main" id="{04FB0245-E0E8-7A2A-C4F4-C723C4A6092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523992" y="1052503"/>
            <a:ext cx="9144017" cy="5486409"/>
          </a:xfrm>
          <a:prstGeom prst="rect">
            <a:avLst/>
          </a:prstGeom>
        </p:spPr>
      </p:pic>
      <p:sp>
        <p:nvSpPr>
          <p:cNvPr id="2" name="Title 1">
            <a:extLst>
              <a:ext uri="{FF2B5EF4-FFF2-40B4-BE49-F238E27FC236}">
                <a16:creationId xmlns:a16="http://schemas.microsoft.com/office/drawing/2014/main" id="{2DF271B7-CE31-38E1-45D2-3DD24D461710}"/>
              </a:ext>
            </a:extLst>
          </p:cNvPr>
          <p:cNvSpPr>
            <a:spLocks noGrp="1"/>
          </p:cNvSpPr>
          <p:nvPr>
            <p:ph type="title"/>
          </p:nvPr>
        </p:nvSpPr>
        <p:spPr/>
        <p:txBody>
          <a:bodyPr>
            <a:normAutofit/>
          </a:bodyPr>
          <a:lstStyle/>
          <a:p>
            <a:r>
              <a:rPr lang="en-CA" dirty="0"/>
              <a:t>The climate warmed rapidly in the last 40 years</a:t>
            </a:r>
          </a:p>
        </p:txBody>
      </p:sp>
      <p:sp>
        <p:nvSpPr>
          <p:cNvPr id="5" name="Slide Number Placeholder 4">
            <a:extLst>
              <a:ext uri="{FF2B5EF4-FFF2-40B4-BE49-F238E27FC236}">
                <a16:creationId xmlns:a16="http://schemas.microsoft.com/office/drawing/2014/main" id="{AB95A163-3D19-66C0-9A54-96413A88C907}"/>
              </a:ext>
            </a:extLst>
          </p:cNvPr>
          <p:cNvSpPr>
            <a:spLocks noGrp="1"/>
          </p:cNvSpPr>
          <p:nvPr>
            <p:ph type="sldNum" sz="quarter" idx="12"/>
          </p:nvPr>
        </p:nvSpPr>
        <p:spPr/>
        <p:txBody>
          <a:bodyPr/>
          <a:lstStyle/>
          <a:p>
            <a:fld id="{AE8FF73E-95BF-4E5E-8039-3219E3426DBA}" type="slidenum">
              <a:rPr lang="en-CA" smtClean="0"/>
              <a:pPr/>
              <a:t>7</a:t>
            </a:fld>
            <a:endParaRPr lang="en-CA" dirty="0"/>
          </a:p>
        </p:txBody>
      </p:sp>
      <p:sp>
        <p:nvSpPr>
          <p:cNvPr id="4" name="TextBox 3">
            <a:extLst>
              <a:ext uri="{FF2B5EF4-FFF2-40B4-BE49-F238E27FC236}">
                <a16:creationId xmlns:a16="http://schemas.microsoft.com/office/drawing/2014/main" id="{153A6B73-6593-AFD7-F91D-6926F3535A59}"/>
              </a:ext>
            </a:extLst>
          </p:cNvPr>
          <p:cNvSpPr txBox="1"/>
          <p:nvPr/>
        </p:nvSpPr>
        <p:spPr>
          <a:xfrm>
            <a:off x="0" y="6634876"/>
            <a:ext cx="4927941" cy="230832"/>
          </a:xfrm>
          <a:prstGeom prst="rect">
            <a:avLst/>
          </a:prstGeom>
          <a:noFill/>
        </p:spPr>
        <p:txBody>
          <a:bodyPr wrap="square">
            <a:spAutoFit/>
          </a:bodyPr>
          <a:lstStyle/>
          <a:p>
            <a:r>
              <a:rPr lang="en-US" sz="900" dirty="0"/>
              <a:t>North American temperature anomaly, relative to the 1910-2000 average. Data source: NOAA</a:t>
            </a:r>
          </a:p>
        </p:txBody>
      </p:sp>
      <p:sp>
        <p:nvSpPr>
          <p:cNvPr id="3" name="Rectangle 2">
            <a:extLst>
              <a:ext uri="{FF2B5EF4-FFF2-40B4-BE49-F238E27FC236}">
                <a16:creationId xmlns:a16="http://schemas.microsoft.com/office/drawing/2014/main" id="{F304B7A0-C42F-2D21-009F-1B65530E1B99}"/>
              </a:ext>
            </a:extLst>
          </p:cNvPr>
          <p:cNvSpPr/>
          <p:nvPr/>
        </p:nvSpPr>
        <p:spPr>
          <a:xfrm>
            <a:off x="2258384" y="1144096"/>
            <a:ext cx="6327156" cy="5024623"/>
          </a:xfrm>
          <a:prstGeom prst="rect">
            <a:avLst/>
          </a:prstGeom>
          <a:solidFill>
            <a:srgbClr val="FFC000">
              <a:alpha val="12941"/>
            </a:srgb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CA" dirty="0"/>
          </a:p>
        </p:txBody>
      </p:sp>
      <p:sp>
        <p:nvSpPr>
          <p:cNvPr id="7" name="Rectangle 6">
            <a:extLst>
              <a:ext uri="{FF2B5EF4-FFF2-40B4-BE49-F238E27FC236}">
                <a16:creationId xmlns:a16="http://schemas.microsoft.com/office/drawing/2014/main" id="{D0D33309-C4A3-2FF0-F793-343B82AA6610}"/>
              </a:ext>
            </a:extLst>
          </p:cNvPr>
          <p:cNvSpPr/>
          <p:nvPr/>
        </p:nvSpPr>
        <p:spPr>
          <a:xfrm>
            <a:off x="7572951" y="1151798"/>
            <a:ext cx="2767747" cy="5024623"/>
          </a:xfrm>
          <a:prstGeom prst="rect">
            <a:avLst/>
          </a:prstGeom>
          <a:solidFill>
            <a:srgbClr val="FFC000">
              <a:alpha val="12941"/>
            </a:srgb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CA" dirty="0"/>
          </a:p>
        </p:txBody>
      </p:sp>
      <p:pic>
        <p:nvPicPr>
          <p:cNvPr id="88" name="Audio 87">
            <a:hlinkClick r:id="" action="ppaction://media"/>
            <a:extLst>
              <a:ext uri="{FF2B5EF4-FFF2-40B4-BE49-F238E27FC236}">
                <a16:creationId xmlns:a16="http://schemas.microsoft.com/office/drawing/2014/main" id="{C4C31D90-2558-08F4-6E25-4CB094F91051}"/>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45890" t="-245890" r="-245890" b="-24589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262913492"/>
      </p:ext>
    </p:extLst>
  </p:cSld>
  <p:clrMapOvr>
    <a:masterClrMapping/>
  </p:clrMapOvr>
  <mc:AlternateContent xmlns:mc="http://schemas.openxmlformats.org/markup-compatibility/2006" xmlns:p14="http://schemas.microsoft.com/office/powerpoint/2010/main">
    <mc:Choice Requires="p14">
      <p:transition spd="slow" p14:dur="2000" advTm="17458"/>
    </mc:Choice>
    <mc:Fallback xmlns="">
      <p:transition spd="slow" advTm="174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3"/>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88"/>
                </p:tgtEl>
              </p:cMediaNode>
            </p:audio>
          </p:childTnLst>
        </p:cTn>
      </p:par>
    </p:tnLst>
    <p:bldLst>
      <p:bldP spid="3" grpId="0" animBg="1"/>
      <p:bldP spid="3" grpId="1"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02C3F-FC40-88E9-7B21-40AA948F87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DED8D5-2941-4E35-33BF-B2033089453C}"/>
              </a:ext>
            </a:extLst>
          </p:cNvPr>
          <p:cNvSpPr>
            <a:spLocks noGrp="1"/>
          </p:cNvSpPr>
          <p:nvPr>
            <p:ph type="title"/>
          </p:nvPr>
        </p:nvSpPr>
        <p:spPr/>
        <p:txBody>
          <a:bodyPr>
            <a:normAutofit/>
          </a:bodyPr>
          <a:lstStyle/>
          <a:p>
            <a:r>
              <a:rPr lang="en-US" dirty="0"/>
              <a:t>H</a:t>
            </a:r>
            <a:r>
              <a:rPr lang="en-CA" dirty="0"/>
              <a:t>eat affects mammals’ behavior and fitness</a:t>
            </a:r>
          </a:p>
        </p:txBody>
      </p:sp>
      <p:sp>
        <p:nvSpPr>
          <p:cNvPr id="5" name="Slide Number Placeholder 4">
            <a:extLst>
              <a:ext uri="{FF2B5EF4-FFF2-40B4-BE49-F238E27FC236}">
                <a16:creationId xmlns:a16="http://schemas.microsoft.com/office/drawing/2014/main" id="{E5D28C2B-09A8-3C4F-AE6D-250590FB51FA}"/>
              </a:ext>
            </a:extLst>
          </p:cNvPr>
          <p:cNvSpPr>
            <a:spLocks noGrp="1"/>
          </p:cNvSpPr>
          <p:nvPr>
            <p:ph type="sldNum" sz="quarter" idx="12"/>
          </p:nvPr>
        </p:nvSpPr>
        <p:spPr/>
        <p:txBody>
          <a:bodyPr/>
          <a:lstStyle/>
          <a:p>
            <a:fld id="{AE8FF73E-95BF-4E5E-8039-3219E3426DBA}" type="slidenum">
              <a:rPr lang="en-CA" smtClean="0"/>
              <a:pPr/>
              <a:t>8</a:t>
            </a:fld>
            <a:endParaRPr lang="en-CA" dirty="0"/>
          </a:p>
        </p:txBody>
      </p:sp>
      <p:sp>
        <p:nvSpPr>
          <p:cNvPr id="9" name="Content Placeholder 5">
            <a:extLst>
              <a:ext uri="{FF2B5EF4-FFF2-40B4-BE49-F238E27FC236}">
                <a16:creationId xmlns:a16="http://schemas.microsoft.com/office/drawing/2014/main" id="{CCA65D34-84CD-9EC5-5917-FDC29AC30888}"/>
              </a:ext>
            </a:extLst>
          </p:cNvPr>
          <p:cNvSpPr>
            <a:spLocks noGrp="1"/>
          </p:cNvSpPr>
          <p:nvPr>
            <p:ph idx="1"/>
          </p:nvPr>
        </p:nvSpPr>
        <p:spPr>
          <a:xfrm>
            <a:off x="838199" y="1089151"/>
            <a:ext cx="10566271" cy="5087811"/>
          </a:xfrm>
        </p:spPr>
        <p:txBody>
          <a:bodyPr>
            <a:normAutofit/>
          </a:bodyPr>
          <a:lstStyle/>
          <a:p>
            <a:endParaRPr lang="en-US" dirty="0"/>
          </a:p>
          <a:p>
            <a:r>
              <a:rPr lang="en-US" dirty="0"/>
              <a:t>Mammals are sensitive to hyperthermia, especially large ones (</a:t>
            </a:r>
            <a:r>
              <a:rPr lang="en-CA" dirty="0"/>
              <a:t>Alston </a:t>
            </a:r>
            <a:r>
              <a:rPr lang="en-CA" i="1" dirty="0"/>
              <a:t>et al.</a:t>
            </a:r>
            <a:r>
              <a:rPr lang="en-CA" dirty="0"/>
              <a:t>, 2020)</a:t>
            </a:r>
          </a:p>
          <a:p>
            <a:endParaRPr lang="en-CA" dirty="0"/>
          </a:p>
          <a:p>
            <a:r>
              <a:rPr lang="en-CA" dirty="0"/>
              <a:t>Excessive heat:</a:t>
            </a:r>
          </a:p>
          <a:p>
            <a:pPr lvl="1"/>
            <a:r>
              <a:rPr lang="en-CA" dirty="0"/>
              <a:t>Limits movement rates (</a:t>
            </a:r>
            <a:r>
              <a:rPr lang="en-US" dirty="0"/>
              <a:t>Dyer et al. 2023)</a:t>
            </a:r>
          </a:p>
          <a:p>
            <a:pPr lvl="1"/>
            <a:r>
              <a:rPr lang="en-US" dirty="0"/>
              <a:t>Can cause physiological damage (</a:t>
            </a:r>
            <a:r>
              <a:rPr lang="en-CA" dirty="0"/>
              <a:t>Hetem et al. 2014)</a:t>
            </a:r>
            <a:endParaRPr lang="en-US" dirty="0"/>
          </a:p>
          <a:p>
            <a:pPr marL="0" indent="0">
              <a:buNone/>
            </a:pPr>
            <a:endParaRPr lang="en-US" dirty="0"/>
          </a:p>
        </p:txBody>
      </p:sp>
      <p:sp>
        <p:nvSpPr>
          <p:cNvPr id="3" name="Rectangle 1">
            <a:extLst>
              <a:ext uri="{FF2B5EF4-FFF2-40B4-BE49-F238E27FC236}">
                <a16:creationId xmlns:a16="http://schemas.microsoft.com/office/drawing/2014/main" id="{2CEBB38A-684A-F3E8-7484-E0847B596AE5}"/>
              </a:ext>
            </a:extLst>
          </p:cNvPr>
          <p:cNvSpPr>
            <a:spLocks noChangeArrowheads="1"/>
          </p:cNvSpPr>
          <p:nvPr/>
        </p:nvSpPr>
        <p:spPr bwMode="auto">
          <a:xfrm>
            <a:off x="4921804" y="6570233"/>
            <a:ext cx="3191603"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Arial" panose="020B0604020202020204" pitchFamily="34" charset="0"/>
              </a:rPr>
              <a:t>Photo by </a:t>
            </a:r>
            <a:r>
              <a:rPr kumimoji="0" lang="en-US" altLang="en-US" sz="900" b="0" i="0" u="none" strike="noStrike" cap="none" normalizeH="0" baseline="0" dirty="0">
                <a:ln>
                  <a:noFill/>
                </a:ln>
                <a:solidFill>
                  <a:schemeClr val="tx1"/>
                </a:solidFill>
                <a:effectLst/>
                <a:latin typeface="Arial" panose="020B0604020202020204" pitchFamily="34" charset="0"/>
                <a:hlinkClick r:id="rId4"/>
              </a:rPr>
              <a:t>Jeremy Gerritsen</a:t>
            </a:r>
            <a:r>
              <a:rPr kumimoji="0" lang="en-US" altLang="en-US" sz="900" b="0" i="0" u="none" strike="noStrike" cap="none" normalizeH="0" baseline="0" dirty="0">
                <a:ln>
                  <a:noFill/>
                </a:ln>
                <a:solidFill>
                  <a:schemeClr val="tx1"/>
                </a:solidFill>
                <a:effectLst/>
                <a:latin typeface="Arial" panose="020B0604020202020204" pitchFamily="34" charset="0"/>
              </a:rPr>
              <a:t> on </a:t>
            </a:r>
            <a:r>
              <a:rPr kumimoji="0" lang="en-US" altLang="en-US" sz="900" b="0" i="0" u="none" strike="noStrike" cap="none" normalizeH="0" baseline="0" dirty="0" err="1">
                <a:ln>
                  <a:noFill/>
                </a:ln>
                <a:solidFill>
                  <a:schemeClr val="tx1"/>
                </a:solidFill>
                <a:effectLst/>
                <a:latin typeface="Arial" panose="020B0604020202020204" pitchFamily="34" charset="0"/>
                <a:hlinkClick r:id="rId5"/>
              </a:rPr>
              <a:t>Unsplash</a:t>
            </a:r>
            <a:r>
              <a:rPr kumimoji="0" lang="en-US" altLang="en-US" sz="900" b="0" i="0" u="none" strike="noStrike" cap="none" normalizeH="0" baseline="0" dirty="0">
                <a:ln>
                  <a:noFill/>
                </a:ln>
                <a:solidFill>
                  <a:schemeClr val="tx1"/>
                </a:solidFill>
                <a:effectLst/>
                <a:latin typeface="Arial" panose="020B0604020202020204" pitchFamily="34" charset="0"/>
              </a:rPr>
              <a:t> (cropped)</a:t>
            </a:r>
          </a:p>
        </p:txBody>
      </p:sp>
      <p:pic>
        <p:nvPicPr>
          <p:cNvPr id="6" name="Picture 5" descr="A moose lying in the grass&#10;&#10;AI-generated content may be incorrect.">
            <a:extLst>
              <a:ext uri="{FF2B5EF4-FFF2-40B4-BE49-F238E27FC236}">
                <a16:creationId xmlns:a16="http://schemas.microsoft.com/office/drawing/2014/main" id="{E0E386E8-6E95-5FB0-2D83-2650C164D912}"/>
              </a:ext>
            </a:extLst>
          </p:cNvPr>
          <p:cNvPicPr>
            <a:picLocks noChangeAspect="1"/>
          </p:cNvPicPr>
          <p:nvPr/>
        </p:nvPicPr>
        <p:blipFill>
          <a:blip r:embed="rId6">
            <a:extLst>
              <a:ext uri="{28A0092B-C50C-407E-A947-70E740481C1C}">
                <a14:useLocalDpi xmlns:a14="http://schemas.microsoft.com/office/drawing/2010/main" val="0"/>
              </a:ext>
            </a:extLst>
          </a:blip>
          <a:srcRect t="15882" b="31006"/>
          <a:stretch>
            <a:fillRect/>
          </a:stretch>
        </p:blipFill>
        <p:spPr>
          <a:xfrm>
            <a:off x="7620000" y="3215591"/>
            <a:ext cx="4572000" cy="3642409"/>
          </a:xfrm>
          <a:prstGeom prst="rect">
            <a:avLst/>
          </a:prstGeom>
        </p:spPr>
      </p:pic>
      <p:pic>
        <p:nvPicPr>
          <p:cNvPr id="117" name="Audio 116">
            <a:hlinkClick r:id="" action="ppaction://media"/>
            <a:extLst>
              <a:ext uri="{FF2B5EF4-FFF2-40B4-BE49-F238E27FC236}">
                <a16:creationId xmlns:a16="http://schemas.microsoft.com/office/drawing/2014/main" id="{5AD95269-3308-3564-8671-7035BC0EA117}"/>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77436283"/>
      </p:ext>
    </p:extLst>
  </p:cSld>
  <p:clrMapOvr>
    <a:masterClrMapping/>
  </p:clrMapOvr>
  <mc:AlternateContent xmlns:mc="http://schemas.openxmlformats.org/markup-compatibility/2006" xmlns:p14="http://schemas.microsoft.com/office/powerpoint/2010/main">
    <mc:Choice Requires="p14">
      <p:transition spd="slow" p14:dur="2000" advTm="16710"/>
    </mc:Choice>
    <mc:Fallback xmlns="">
      <p:transition spd="slow" advTm="167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F8E9E9-0715-FD2A-9883-D26F940FBEE8}"/>
              </a:ext>
            </a:extLst>
          </p:cNvPr>
          <p:cNvSpPr>
            <a:spLocks noGrp="1"/>
          </p:cNvSpPr>
          <p:nvPr>
            <p:ph type="title"/>
          </p:nvPr>
        </p:nvSpPr>
        <p:spPr/>
        <p:txBody>
          <a:bodyPr>
            <a:normAutofit/>
          </a:bodyPr>
          <a:lstStyle/>
          <a:p>
            <a:r>
              <a:rPr lang="en-CA" dirty="0"/>
              <a:t>There are many drivers of movement behavior</a:t>
            </a:r>
          </a:p>
        </p:txBody>
      </p:sp>
      <p:sp>
        <p:nvSpPr>
          <p:cNvPr id="4" name="Slide Number Placeholder 3">
            <a:extLst>
              <a:ext uri="{FF2B5EF4-FFF2-40B4-BE49-F238E27FC236}">
                <a16:creationId xmlns:a16="http://schemas.microsoft.com/office/drawing/2014/main" id="{F684B42D-3BE1-CC70-ACDB-97E969F52394}"/>
              </a:ext>
            </a:extLst>
          </p:cNvPr>
          <p:cNvSpPr>
            <a:spLocks noGrp="1"/>
          </p:cNvSpPr>
          <p:nvPr>
            <p:ph type="sldNum" sz="quarter" idx="12"/>
          </p:nvPr>
        </p:nvSpPr>
        <p:spPr>
          <a:xfrm>
            <a:off x="10951913" y="6374761"/>
            <a:ext cx="720000" cy="365125"/>
          </a:xfrm>
        </p:spPr>
        <p:txBody>
          <a:bodyPr/>
          <a:lstStyle/>
          <a:p>
            <a:fld id="{AE8FF73E-95BF-4E5E-8039-3219E3426DBA}" type="slidenum">
              <a:rPr lang="en-CA" smtClean="0"/>
              <a:pPr/>
              <a:t>9</a:t>
            </a:fld>
            <a:endParaRPr lang="en-CA" dirty="0"/>
          </a:p>
        </p:txBody>
      </p:sp>
      <p:sp>
        <p:nvSpPr>
          <p:cNvPr id="3" name="Graphic 11">
            <a:extLst>
              <a:ext uri="{FF2B5EF4-FFF2-40B4-BE49-F238E27FC236}">
                <a16:creationId xmlns:a16="http://schemas.microsoft.com/office/drawing/2014/main" id="{B6215BF0-E363-404E-6C4F-EC8B953DF556}"/>
              </a:ext>
            </a:extLst>
          </p:cNvPr>
          <p:cNvSpPr/>
          <p:nvPr/>
        </p:nvSpPr>
        <p:spPr>
          <a:xfrm flipV="1">
            <a:off x="5178435" y="1701386"/>
            <a:ext cx="1835130" cy="1834312"/>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solidFill>
          <a:ln w="19050" cap="flat">
            <a:noFill/>
            <a:prstDash val="solid"/>
            <a:miter/>
          </a:ln>
        </p:spPr>
        <p:txBody>
          <a:bodyPr rtlCol="0" anchor="ctr"/>
          <a:lstStyle/>
          <a:p>
            <a:endParaRPr lang="en-CA" dirty="0"/>
          </a:p>
        </p:txBody>
      </p:sp>
      <p:grpSp>
        <p:nvGrpSpPr>
          <p:cNvPr id="49" name="Group 48">
            <a:extLst>
              <a:ext uri="{FF2B5EF4-FFF2-40B4-BE49-F238E27FC236}">
                <a16:creationId xmlns:a16="http://schemas.microsoft.com/office/drawing/2014/main" id="{45152F54-BDC8-25C9-7DDD-0AD23D4E9160}"/>
              </a:ext>
            </a:extLst>
          </p:cNvPr>
          <p:cNvGrpSpPr/>
          <p:nvPr/>
        </p:nvGrpSpPr>
        <p:grpSpPr>
          <a:xfrm>
            <a:off x="1669835" y="1083674"/>
            <a:ext cx="3330920" cy="1647376"/>
            <a:chOff x="838800" y="872204"/>
            <a:chExt cx="4558338" cy="2254421"/>
          </a:xfrm>
          <a:solidFill>
            <a:schemeClr val="bg1">
              <a:lumMod val="65000"/>
            </a:schemeClr>
          </a:solidFill>
        </p:grpSpPr>
        <p:sp>
          <p:nvSpPr>
            <p:cNvPr id="2" name="Graphic 13">
              <a:extLst>
                <a:ext uri="{FF2B5EF4-FFF2-40B4-BE49-F238E27FC236}">
                  <a16:creationId xmlns:a16="http://schemas.microsoft.com/office/drawing/2014/main" id="{A223F497-0066-D8D1-0542-3B7C52E7BF47}"/>
                </a:ext>
              </a:extLst>
            </p:cNvPr>
            <p:cNvSpPr/>
            <p:nvPr/>
          </p:nvSpPr>
          <p:spPr>
            <a:xfrm flipV="1">
              <a:off x="1965098" y="872204"/>
              <a:ext cx="1314464" cy="1207014"/>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solidFill>
            <a:ln w="19050" cap="flat">
              <a:noFill/>
              <a:prstDash val="solid"/>
              <a:miter/>
            </a:ln>
          </p:spPr>
          <p:txBody>
            <a:bodyPr rtlCol="0" anchor="ctr"/>
            <a:lstStyle/>
            <a:p>
              <a:endParaRPr lang="en-CA" dirty="0"/>
            </a:p>
          </p:txBody>
        </p:sp>
        <p:sp>
          <p:nvSpPr>
            <p:cNvPr id="6" name="Graphic 2">
              <a:extLst>
                <a:ext uri="{FF2B5EF4-FFF2-40B4-BE49-F238E27FC236}">
                  <a16:creationId xmlns:a16="http://schemas.microsoft.com/office/drawing/2014/main" id="{79ABB6B0-7508-4A56-530F-26C0D099F588}"/>
                </a:ext>
              </a:extLst>
            </p:cNvPr>
            <p:cNvSpPr/>
            <p:nvPr/>
          </p:nvSpPr>
          <p:spPr>
            <a:xfrm flipV="1">
              <a:off x="838800" y="2175879"/>
              <a:ext cx="1747524" cy="950746"/>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cxnSp>
          <p:nvCxnSpPr>
            <p:cNvPr id="27" name="Straight Arrow Connector 26">
              <a:extLst>
                <a:ext uri="{FF2B5EF4-FFF2-40B4-BE49-F238E27FC236}">
                  <a16:creationId xmlns:a16="http://schemas.microsoft.com/office/drawing/2014/main" id="{0D380529-E3DC-DA56-9133-9D27A0D2FA4F}"/>
                </a:ext>
              </a:extLst>
            </p:cNvPr>
            <p:cNvCxnSpPr>
              <a:cxnSpLocks/>
            </p:cNvCxnSpPr>
            <p:nvPr/>
          </p:nvCxnSpPr>
          <p:spPr>
            <a:xfrm>
              <a:off x="2880423" y="2420900"/>
              <a:ext cx="2516715" cy="705725"/>
            </a:xfrm>
            <a:prstGeom prst="straightConnector1">
              <a:avLst/>
            </a:prstGeom>
            <a:grp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74A11D3D-FB3B-8613-7A87-B89823A146A9}"/>
              </a:ext>
            </a:extLst>
          </p:cNvPr>
          <p:cNvGrpSpPr/>
          <p:nvPr/>
        </p:nvGrpSpPr>
        <p:grpSpPr>
          <a:xfrm>
            <a:off x="5452987" y="3750128"/>
            <a:ext cx="1278174" cy="2805641"/>
            <a:chOff x="5145574" y="3842181"/>
            <a:chExt cx="1278174" cy="2805641"/>
          </a:xfrm>
        </p:grpSpPr>
        <p:grpSp>
          <p:nvGrpSpPr>
            <p:cNvPr id="11" name="Group 10">
              <a:extLst>
                <a:ext uri="{FF2B5EF4-FFF2-40B4-BE49-F238E27FC236}">
                  <a16:creationId xmlns:a16="http://schemas.microsoft.com/office/drawing/2014/main" id="{F8D30383-F353-B0B1-758E-F93622ED8C78}"/>
                </a:ext>
              </a:extLst>
            </p:cNvPr>
            <p:cNvGrpSpPr/>
            <p:nvPr/>
          </p:nvGrpSpPr>
          <p:grpSpPr>
            <a:xfrm>
              <a:off x="5145574" y="5369648"/>
              <a:ext cx="1278174" cy="1278174"/>
              <a:chOff x="3262572" y="4919188"/>
              <a:chExt cx="789110" cy="789109"/>
            </a:xfrm>
          </p:grpSpPr>
          <p:sp>
            <p:nvSpPr>
              <p:cNvPr id="7" name="Oval 6">
                <a:extLst>
                  <a:ext uri="{FF2B5EF4-FFF2-40B4-BE49-F238E27FC236}">
                    <a16:creationId xmlns:a16="http://schemas.microsoft.com/office/drawing/2014/main" id="{6C544F4F-9516-7AF2-D875-F450A6B75F94}"/>
                  </a:ext>
                </a:extLst>
              </p:cNvPr>
              <p:cNvSpPr>
                <a:spLocks/>
              </p:cNvSpPr>
              <p:nvPr/>
            </p:nvSpPr>
            <p:spPr>
              <a:xfrm>
                <a:off x="3262572" y="4919188"/>
                <a:ext cx="789110" cy="789109"/>
              </a:xfrm>
              <a:prstGeom prst="ellipse">
                <a:avLst/>
              </a:prstGeom>
              <a:solidFill>
                <a:srgbClr val="C0000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0" name="Graphic 9" descr="Thermometer with solid fill">
                <a:extLst>
                  <a:ext uri="{FF2B5EF4-FFF2-40B4-BE49-F238E27FC236}">
                    <a16:creationId xmlns:a16="http://schemas.microsoft.com/office/drawing/2014/main" id="{AEFF8795-B0F2-41D3-BD6D-5B00ECC6D82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70389" y="4927006"/>
                <a:ext cx="773472" cy="773471"/>
              </a:xfrm>
              <a:prstGeom prst="rect">
                <a:avLst/>
              </a:prstGeom>
            </p:spPr>
          </p:pic>
        </p:grpSp>
        <p:cxnSp>
          <p:nvCxnSpPr>
            <p:cNvPr id="35" name="Straight Arrow Connector 34">
              <a:extLst>
                <a:ext uri="{FF2B5EF4-FFF2-40B4-BE49-F238E27FC236}">
                  <a16:creationId xmlns:a16="http://schemas.microsoft.com/office/drawing/2014/main" id="{3728DD13-DC0D-FB21-392C-53239B6F08A3}"/>
                </a:ext>
              </a:extLst>
            </p:cNvPr>
            <p:cNvCxnSpPr>
              <a:cxnSpLocks/>
            </p:cNvCxnSpPr>
            <p:nvPr/>
          </p:nvCxnSpPr>
          <p:spPr>
            <a:xfrm flipV="1">
              <a:off x="5784658" y="3842181"/>
              <a:ext cx="0" cy="1371191"/>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A730B3AE-1C62-42FF-584A-C328C189032C}"/>
              </a:ext>
            </a:extLst>
          </p:cNvPr>
          <p:cNvGrpSpPr/>
          <p:nvPr/>
        </p:nvGrpSpPr>
        <p:grpSpPr>
          <a:xfrm>
            <a:off x="7397263" y="3336947"/>
            <a:ext cx="3097727" cy="2340172"/>
            <a:chOff x="6443336" y="2966610"/>
            <a:chExt cx="4239216" cy="3202508"/>
          </a:xfrm>
          <a:solidFill>
            <a:schemeClr val="bg1">
              <a:lumMod val="65000"/>
            </a:schemeClr>
          </a:solidFill>
        </p:grpSpPr>
        <p:cxnSp>
          <p:nvCxnSpPr>
            <p:cNvPr id="42" name="Straight Arrow Connector 41">
              <a:extLst>
                <a:ext uri="{FF2B5EF4-FFF2-40B4-BE49-F238E27FC236}">
                  <a16:creationId xmlns:a16="http://schemas.microsoft.com/office/drawing/2014/main" id="{66B9AD84-C2EC-5C6E-4772-F9F396497292}"/>
                </a:ext>
              </a:extLst>
            </p:cNvPr>
            <p:cNvCxnSpPr>
              <a:cxnSpLocks/>
            </p:cNvCxnSpPr>
            <p:nvPr/>
          </p:nvCxnSpPr>
          <p:spPr>
            <a:xfrm flipH="1" flipV="1">
              <a:off x="6443336" y="2966610"/>
              <a:ext cx="2882677" cy="1887077"/>
            </a:xfrm>
            <a:prstGeom prst="straightConnector1">
              <a:avLst/>
            </a:prstGeom>
            <a:grp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7" name="Graphic 46" descr="Clock with solid fill">
              <a:extLst>
                <a:ext uri="{FF2B5EF4-FFF2-40B4-BE49-F238E27FC236}">
                  <a16:creationId xmlns:a16="http://schemas.microsoft.com/office/drawing/2014/main" id="{6E14D2D0-A32A-9553-E159-C936C19FFBB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01437" y="4688003"/>
              <a:ext cx="1481115" cy="1481115"/>
            </a:xfrm>
            <a:prstGeom prst="rect">
              <a:avLst/>
            </a:prstGeom>
          </p:spPr>
        </p:pic>
      </p:grpSp>
      <p:cxnSp>
        <p:nvCxnSpPr>
          <p:cNvPr id="38" name="Straight Arrow Connector 37">
            <a:extLst>
              <a:ext uri="{FF2B5EF4-FFF2-40B4-BE49-F238E27FC236}">
                <a16:creationId xmlns:a16="http://schemas.microsoft.com/office/drawing/2014/main" id="{5AFAF766-16F6-72EC-551B-8A1B0737E3B5}"/>
              </a:ext>
            </a:extLst>
          </p:cNvPr>
          <p:cNvCxnSpPr>
            <a:cxnSpLocks/>
          </p:cNvCxnSpPr>
          <p:nvPr/>
        </p:nvCxnSpPr>
        <p:spPr>
          <a:xfrm flipH="1">
            <a:off x="7397263" y="1808036"/>
            <a:ext cx="1912040" cy="751607"/>
          </a:xfrm>
          <a:prstGeom prst="straightConnector1">
            <a:avLst/>
          </a:prstGeom>
          <a:solidFill>
            <a:schemeClr val="bg1">
              <a:lumMod val="65000"/>
            </a:schemeClr>
          </a:solid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0301337B-3078-CD04-5C52-52ED7AB62583}"/>
              </a:ext>
            </a:extLst>
          </p:cNvPr>
          <p:cNvGrpSpPr/>
          <p:nvPr/>
        </p:nvGrpSpPr>
        <p:grpSpPr>
          <a:xfrm>
            <a:off x="1662250" y="3708558"/>
            <a:ext cx="3191161" cy="2847211"/>
            <a:chOff x="1870337" y="3690147"/>
            <a:chExt cx="3191161" cy="2847211"/>
          </a:xfrm>
        </p:grpSpPr>
        <p:grpSp>
          <p:nvGrpSpPr>
            <p:cNvPr id="50" name="Group 49">
              <a:extLst>
                <a:ext uri="{FF2B5EF4-FFF2-40B4-BE49-F238E27FC236}">
                  <a16:creationId xmlns:a16="http://schemas.microsoft.com/office/drawing/2014/main" id="{788B4E99-DCE9-9FE0-D6E1-24DCD586EF8E}"/>
                </a:ext>
              </a:extLst>
            </p:cNvPr>
            <p:cNvGrpSpPr/>
            <p:nvPr/>
          </p:nvGrpSpPr>
          <p:grpSpPr>
            <a:xfrm>
              <a:off x="1870337" y="3690147"/>
              <a:ext cx="3191161" cy="2572135"/>
              <a:chOff x="838799" y="3228022"/>
              <a:chExt cx="4367081" cy="3519948"/>
            </a:xfrm>
            <a:solidFill>
              <a:schemeClr val="bg1">
                <a:lumMod val="65000"/>
              </a:schemeClr>
            </a:solidFill>
          </p:grpSpPr>
          <p:cxnSp>
            <p:nvCxnSpPr>
              <p:cNvPr id="32" name="Straight Arrow Connector 31">
                <a:extLst>
                  <a:ext uri="{FF2B5EF4-FFF2-40B4-BE49-F238E27FC236}">
                    <a16:creationId xmlns:a16="http://schemas.microsoft.com/office/drawing/2014/main" id="{5EC3467F-CCDF-2D78-11D0-7103442BE191}"/>
                  </a:ext>
                </a:extLst>
              </p:cNvPr>
              <p:cNvCxnSpPr>
                <a:cxnSpLocks/>
              </p:cNvCxnSpPr>
              <p:nvPr/>
            </p:nvCxnSpPr>
            <p:spPr>
              <a:xfrm flipV="1">
                <a:off x="2725276" y="3228022"/>
                <a:ext cx="2480604" cy="1933355"/>
              </a:xfrm>
              <a:prstGeom prst="straightConnector1">
                <a:avLst/>
              </a:prstGeom>
              <a:grp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5" name="Graphic 44" descr="Fir tree with solid fill">
                <a:extLst>
                  <a:ext uri="{FF2B5EF4-FFF2-40B4-BE49-F238E27FC236}">
                    <a16:creationId xmlns:a16="http://schemas.microsoft.com/office/drawing/2014/main" id="{7FDA46B7-D919-AC0D-F805-C981A8062C3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38799" y="4189649"/>
                <a:ext cx="1566646" cy="1566646"/>
              </a:xfrm>
              <a:prstGeom prst="rect">
                <a:avLst/>
              </a:prstGeom>
            </p:spPr>
          </p:pic>
          <p:pic>
            <p:nvPicPr>
              <p:cNvPr id="46" name="Graphic 45" descr="Water with solid fill">
                <a:extLst>
                  <a:ext uri="{FF2B5EF4-FFF2-40B4-BE49-F238E27FC236}">
                    <a16:creationId xmlns:a16="http://schemas.microsoft.com/office/drawing/2014/main" id="{DFBB0284-7CFC-D6D4-4C1F-57D6C0D6C77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162736" y="5225340"/>
                <a:ext cx="1522630" cy="1522630"/>
              </a:xfrm>
              <a:prstGeom prst="rect">
                <a:avLst/>
              </a:prstGeom>
            </p:spPr>
          </p:pic>
        </p:grpSp>
        <p:pic>
          <p:nvPicPr>
            <p:cNvPr id="8" name="Graphic 7" descr="Mountains with solid fill">
              <a:extLst>
                <a:ext uri="{FF2B5EF4-FFF2-40B4-BE49-F238E27FC236}">
                  <a16:creationId xmlns:a16="http://schemas.microsoft.com/office/drawing/2014/main" id="{DE4B70B0-B7D7-9978-0571-1526B7B9FF8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915163" y="5424725"/>
              <a:ext cx="1112633" cy="1112633"/>
            </a:xfrm>
            <a:prstGeom prst="rect">
              <a:avLst/>
            </a:prstGeom>
          </p:spPr>
        </p:pic>
      </p:grpSp>
      <p:pic>
        <p:nvPicPr>
          <p:cNvPr id="14" name="Graphic 13" descr="Daily calendar with solid fill">
            <a:extLst>
              <a:ext uri="{FF2B5EF4-FFF2-40B4-BE49-F238E27FC236}">
                <a16:creationId xmlns:a16="http://schemas.microsoft.com/office/drawing/2014/main" id="{604D28CC-DAF1-273B-28AC-F777F3F0002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436858" y="4594822"/>
            <a:ext cx="1082297" cy="1082297"/>
          </a:xfrm>
          <a:prstGeom prst="rect">
            <a:avLst/>
          </a:prstGeom>
        </p:spPr>
      </p:pic>
      <p:sp>
        <p:nvSpPr>
          <p:cNvPr id="19" name="Graphic 11">
            <a:extLst>
              <a:ext uri="{FF2B5EF4-FFF2-40B4-BE49-F238E27FC236}">
                <a16:creationId xmlns:a16="http://schemas.microsoft.com/office/drawing/2014/main" id="{E264BA33-FEE9-DD4D-07E9-B930907F9C55}"/>
              </a:ext>
            </a:extLst>
          </p:cNvPr>
          <p:cNvSpPr/>
          <p:nvPr/>
        </p:nvSpPr>
        <p:spPr>
          <a:xfrm flipV="1">
            <a:off x="9503725" y="1031384"/>
            <a:ext cx="1232344" cy="1231794"/>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solidFill>
          <a:ln w="19050" cap="flat">
            <a:noFill/>
            <a:prstDash val="solid"/>
            <a:miter/>
          </a:ln>
        </p:spPr>
        <p:txBody>
          <a:bodyPr rtlCol="0" anchor="ctr"/>
          <a:lstStyle/>
          <a:p>
            <a:endParaRPr lang="en-CA" dirty="0"/>
          </a:p>
        </p:txBody>
      </p:sp>
      <p:grpSp>
        <p:nvGrpSpPr>
          <p:cNvPr id="26" name="Group 25">
            <a:extLst>
              <a:ext uri="{FF2B5EF4-FFF2-40B4-BE49-F238E27FC236}">
                <a16:creationId xmlns:a16="http://schemas.microsoft.com/office/drawing/2014/main" id="{E77FBDD0-6684-0662-56D0-DF83584384D7}"/>
              </a:ext>
            </a:extLst>
          </p:cNvPr>
          <p:cNvGrpSpPr/>
          <p:nvPr/>
        </p:nvGrpSpPr>
        <p:grpSpPr>
          <a:xfrm>
            <a:off x="3186008" y="2453644"/>
            <a:ext cx="6226685" cy="3597352"/>
            <a:chOff x="3186008" y="2453644"/>
            <a:chExt cx="6226685" cy="3597352"/>
          </a:xfrm>
        </p:grpSpPr>
        <p:cxnSp>
          <p:nvCxnSpPr>
            <p:cNvPr id="9" name="Straight Arrow Connector 8">
              <a:extLst>
                <a:ext uri="{FF2B5EF4-FFF2-40B4-BE49-F238E27FC236}">
                  <a16:creationId xmlns:a16="http://schemas.microsoft.com/office/drawing/2014/main" id="{4DDCA1CE-138C-76CD-9634-3E3D88BA3198}"/>
                </a:ext>
              </a:extLst>
            </p:cNvPr>
            <p:cNvCxnSpPr>
              <a:cxnSpLocks/>
            </p:cNvCxnSpPr>
            <p:nvPr/>
          </p:nvCxnSpPr>
          <p:spPr>
            <a:xfrm flipV="1">
              <a:off x="6922438" y="5443136"/>
              <a:ext cx="2490255" cy="460574"/>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8B324F0-718C-D8EE-8656-E36ABAC5AC68}"/>
                </a:ext>
              </a:extLst>
            </p:cNvPr>
            <p:cNvCxnSpPr>
              <a:cxnSpLocks/>
            </p:cNvCxnSpPr>
            <p:nvPr/>
          </p:nvCxnSpPr>
          <p:spPr>
            <a:xfrm flipV="1">
              <a:off x="6718493" y="2453644"/>
              <a:ext cx="2590810" cy="2911354"/>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9848C0D-FF6D-8CDA-A08E-C43B901710EA}"/>
                </a:ext>
              </a:extLst>
            </p:cNvPr>
            <p:cNvCxnSpPr>
              <a:cxnSpLocks/>
            </p:cNvCxnSpPr>
            <p:nvPr/>
          </p:nvCxnSpPr>
          <p:spPr>
            <a:xfrm flipH="1" flipV="1">
              <a:off x="3577820" y="5443136"/>
              <a:ext cx="1732144" cy="607860"/>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CC057D7-44AA-F37A-31B8-FE6EF2991B0F}"/>
                </a:ext>
              </a:extLst>
            </p:cNvPr>
            <p:cNvCxnSpPr>
              <a:cxnSpLocks/>
            </p:cNvCxnSpPr>
            <p:nvPr/>
          </p:nvCxnSpPr>
          <p:spPr>
            <a:xfrm flipH="1" flipV="1">
              <a:off x="3186008" y="2687842"/>
              <a:ext cx="2219594" cy="2602416"/>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37" name="Audio 236">
            <a:hlinkClick r:id="" action="ppaction://media"/>
            <a:extLst>
              <a:ext uri="{FF2B5EF4-FFF2-40B4-BE49-F238E27FC236}">
                <a16:creationId xmlns:a16="http://schemas.microsoft.com/office/drawing/2014/main" id="{EF2FD971-414B-F297-ACF0-D6C561CD697F}"/>
              </a:ext>
            </a:extLst>
          </p:cNvPr>
          <p:cNvPicPr>
            <a:picLocks noChangeAspect="1"/>
          </p:cNvPicPr>
          <p:nvPr>
            <a:audioFile r:link="rId3"/>
            <p:extLst>
              <p:ext uri="{DAA4B4D4-6D71-4841-9C94-3DE7FCFB9230}">
                <p14:media xmlns:p14="http://schemas.microsoft.com/office/powerpoint/2010/main" r:embed="rId2"/>
              </p:ext>
            </p:extLst>
          </p:nvPr>
        </p:nvPicPr>
        <p:blipFill>
          <a:blip r:embed="rId18"/>
          <a:srcRect l="-245890" t="-245890" r="-245890" b="-24589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365885891"/>
      </p:ext>
    </p:extLst>
  </p:cSld>
  <p:clrMapOvr>
    <a:masterClrMapping/>
  </p:clrMapOvr>
  <mc:AlternateContent xmlns:mc="http://schemas.openxmlformats.org/markup-compatibility/2006" xmlns:p14="http://schemas.microsoft.com/office/powerpoint/2010/main">
    <mc:Choice Requires="p14">
      <p:transition spd="slow" p14:dur="2000" advTm="40518"/>
    </mc:Choice>
    <mc:Fallback xmlns="">
      <p:transition spd="slow" advTm="405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237"/>
                </p:tgtEl>
              </p:cMediaNode>
            </p:audio>
          </p:childTnLst>
        </p:cTn>
      </p:par>
    </p:tnLst>
    <p:bldLst>
      <p:bldP spid="1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5.9|4.6"/>
</p:tagLst>
</file>

<file path=ppt/tags/tag2.xml><?xml version="1.0" encoding="utf-8"?>
<p:tagLst xmlns:a="http://schemas.openxmlformats.org/drawingml/2006/main" xmlns:r="http://schemas.openxmlformats.org/officeDocument/2006/relationships" xmlns:p="http://schemas.openxmlformats.org/presentationml/2006/main">
  <p:tag name="TIMING" val="|15.2|2.2|6.2|1.7|3.2"/>
</p:tagLst>
</file>

<file path=ppt/tags/tag3.xml><?xml version="1.0" encoding="utf-8"?>
<p:tagLst xmlns:a="http://schemas.openxmlformats.org/drawingml/2006/main" xmlns:r="http://schemas.openxmlformats.org/officeDocument/2006/relationships" xmlns:p="http://schemas.openxmlformats.org/presentationml/2006/main">
  <p:tag name="TIMING" val="|19.9|10.2|6.1|9.2"/>
</p:tagLst>
</file>

<file path=ppt/tags/tag4.xml><?xml version="1.0" encoding="utf-8"?>
<p:tagLst xmlns:a="http://schemas.openxmlformats.org/drawingml/2006/main" xmlns:r="http://schemas.openxmlformats.org/officeDocument/2006/relationships" xmlns:p="http://schemas.openxmlformats.org/presentationml/2006/main">
  <p:tag name="TIMING" val="|1.4"/>
</p:tagLst>
</file>

<file path=ppt/tags/tag5.xml><?xml version="1.0" encoding="utf-8"?>
<p:tagLst xmlns:a="http://schemas.openxmlformats.org/drawingml/2006/main" xmlns:r="http://schemas.openxmlformats.org/officeDocument/2006/relationships" xmlns:p="http://schemas.openxmlformats.org/presentationml/2006/main">
  <p:tag name="TIMING" val="|8|4.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potm" id="{3911C202-4EB2-4AD7-804C-6F68A99B1126}" vid="{6DB52515-FBAF-45F4-B55E-EDEB4243FE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Template>
  <TotalTime>13937</TotalTime>
  <Words>1683</Words>
  <Application>Microsoft Office PowerPoint</Application>
  <PresentationFormat>Widescreen</PresentationFormat>
  <Paragraphs>203</Paragraphs>
  <Slides>39</Slides>
  <Notes>18</Notes>
  <HiddenSlides>0</HiddenSlides>
  <MMClips>25</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39</vt:i4>
      </vt:variant>
    </vt:vector>
  </HeadingPairs>
  <TitlesOfParts>
    <vt:vector size="42" baseType="lpstr">
      <vt:lpstr>Arial</vt:lpstr>
      <vt:lpstr>Calibri</vt:lpstr>
      <vt:lpstr>Office Theme</vt:lpstr>
      <vt:lpstr>Rising temperatures alter how and where mammals move</vt:lpstr>
      <vt:lpstr>A bit of history… </vt:lpstr>
      <vt:lpstr>The Land before Edmonton: Amiskwaciy</vt:lpstr>
      <vt:lpstr>PowerPoint Presentation</vt:lpstr>
      <vt:lpstr>PowerPoint Presentation</vt:lpstr>
      <vt:lpstr>PowerPoint Presentation</vt:lpstr>
      <vt:lpstr>The climate warmed rapidly in the last 40 years</vt:lpstr>
      <vt:lpstr>Heat affects mammals’ behavior and fitness</vt:lpstr>
      <vt:lpstr>There are many drivers of movement behavior</vt:lpstr>
      <vt:lpstr>How and where will mammals move in 2100? </vt:lpstr>
      <vt:lpstr>PowerPoint Presentation</vt:lpstr>
      <vt:lpstr>PowerPoint Presentation</vt:lpstr>
      <vt:lpstr>PowerPoint Presentation</vt:lpstr>
      <vt:lpstr>Temperature affects how caribou move </vt:lpstr>
      <vt:lpstr>Temperature alters movement phenology</vt:lpstr>
      <vt:lpstr>Annual averages may not change much…</vt:lpstr>
      <vt:lpstr>… but averages are not representative of extremes</vt:lpstr>
      <vt:lpstr>Temperature affects caribou’s habitat selection </vt:lpstr>
      <vt:lpstr>A simple resource selection function</vt:lpstr>
      <vt:lpstr>Temperature alters habitat selection</vt:lpstr>
      <vt:lpstr>Temperature affects habitat selection</vt:lpstr>
      <vt:lpstr>Annual averages may not change much…</vt:lpstr>
      <vt:lpstr>Worse scenarios result in wider range of RSS</vt:lpstr>
      <vt:lpstr>Predators also affect movement behavior</vt:lpstr>
      <vt:lpstr>PowerPoint Presentation</vt:lpstr>
      <vt:lpstr>Wolves respond to heat similarly to caribou</vt:lpstr>
      <vt:lpstr>Habitat selection depends on temperature</vt:lpstr>
      <vt:lpstr>Encounter rates depend on temperature</vt:lpstr>
      <vt:lpstr>Species alter movement rates differently</vt:lpstr>
      <vt:lpstr>Species alter habitat selection differently</vt:lpstr>
      <vt:lpstr>Species will adapt their movement rates differently</vt:lpstr>
      <vt:lpstr>Species will adapt their habitat selection differently</vt:lpstr>
      <vt:lpstr>Worse scenarios ==&gt; stronger selection</vt:lpstr>
      <vt:lpstr>Rising heat will impact ecosystem dynamics</vt:lpstr>
      <vt:lpstr>Effective conservation requires proactive action</vt:lpstr>
      <vt:lpstr>Conclusions and future directions</vt:lpstr>
      <vt:lpstr>Funder acknowledgements</vt:lpstr>
      <vt:lpstr>Conclusions and future directions</vt:lpstr>
      <vt:lpstr>References and 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climate change will shape the future of human wildlife conflict in B.C.’s protected areas</dc:title>
  <dc:creator>Stefano Mezzini</dc:creator>
  <cp:lastModifiedBy>Stefano Mezzini</cp:lastModifiedBy>
  <cp:revision>555</cp:revision>
  <dcterms:created xsi:type="dcterms:W3CDTF">2022-12-02T17:41:46Z</dcterms:created>
  <dcterms:modified xsi:type="dcterms:W3CDTF">2025-09-27T01:27:58Z</dcterms:modified>
</cp:coreProperties>
</file>